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2" r:id="rId5"/>
    <p:sldId id="263" r:id="rId6"/>
    <p:sldId id="264" r:id="rId7"/>
    <p:sldId id="274" r:id="rId8"/>
    <p:sldId id="276" r:id="rId9"/>
    <p:sldId id="275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7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CD41-836E-4A6D-92BB-10A62B8FD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A2D93-1D62-4D3D-BB56-E66B7AB65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F2CEB-08C9-4C32-8D3A-C754FE64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5AA30-E999-474D-9142-FE3F757C3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E479A-0711-49F9-A0ED-5A2E713C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31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A48E-B4E7-4C18-AEEF-93383092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2DC4E-1E53-437A-A658-05F1E2909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6CD9E-EB22-4910-9A4C-54211D252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B22FB-30F7-4383-A9CE-74AB5577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95177-90C8-4F21-87B4-5113DC1E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6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83D455-166D-4FC1-8CA1-B19B5C706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638D-829C-4F27-8817-B338521A6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3D7BA-6280-43BA-B147-EE2E6E3D0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323DC-FF97-4D72-A4C6-392E19D4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B4E69-CAEE-4DBE-9FE0-09875750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2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33EC7-5310-4A35-9B12-1B74AE90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7630F-CE63-4033-870A-FE6033433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AB63B-9029-4362-9B35-BA881722F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72177-B802-45EF-962A-1BA2A5F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20E3A-155F-40CD-879B-F7149E2E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4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F610F-9567-4FB7-850F-7A57FEC6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C8CE9-6C3C-4CE8-B3D7-AEDED09AE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F504E-3216-408D-AC3B-02B06DC6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73199-7304-41A4-8DA5-3F8C2C74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0FA3A-30B1-42FF-B6F1-190CE7C0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7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78B6A-6023-48DC-B8CA-E5D3DE88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4B795-A9EB-4108-B124-00DD7176B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8B547-07EB-4297-BA56-6B2AA4BAD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20E89-8581-49A1-A048-7458B9969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9D15A-E82D-4FA4-917B-985249AB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2E0A3-1591-4846-8D29-1F60318DE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0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DFAF0-3254-4D23-9D91-BA4B1594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975-75B7-49ED-A2F0-7B7ED2595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44B27-281B-4D68-87F0-DED7AD8C6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A59FB-3B53-491F-8ADA-B0444DC18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1DE370-F869-4963-8698-B909842B1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8A6FEF-BF64-4EAC-A6D2-F7F4D8B92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1B74A-89C9-4C04-9C81-BF9F35A8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349F7D-946E-4CD9-A9E7-783D7854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3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E3EA-63F7-481D-B8F0-6BA279202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96D8F-62A6-423A-8E74-C0D3630E4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AEF6C-9E3B-40EC-8D7B-FDDCD7B6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40EBFE-FA46-4401-B3AF-5DC42BF6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5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0433C-2629-4A29-B84C-2CD4246C3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DD7606-2B9A-447B-99D5-E2E0FFCA4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A8A3E-E618-40DF-80B0-FFD04EA8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2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E6F9-F7BD-4B13-BEA3-2B9C4273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DDFBC-09CB-4BD0-83DA-A16F41FF3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AC699-9C20-42FB-B28F-A1CC70AFE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A4651-E7D0-4033-BE69-CE549781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F20B0-2CA5-42E3-8882-2556A494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B66FE-74BD-496A-B215-DB426529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2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A939-C4FE-4C5A-9228-36E3DB76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AD7F-3B02-448D-B864-9007427D7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F5DC3-0796-4C1E-A4A9-E709C00E9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5D8F0-6B0F-4666-8D61-C9687C3F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B6212-9586-4721-8A8B-0B9BBD4E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E7406-C181-487A-826C-F13A2735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3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68A787-5850-47DB-8933-F0C39596A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65413-F735-4E9C-AA32-D4DF51B1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CCA64-2D46-482F-A515-30D3B7D73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6953-0F98-4841-9E85-B0F93C2985C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B4DD6-0E3B-43FE-88C0-B52F84940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E1F7B-EF32-4D02-ABA2-DC7F65DCF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1357D-1D00-4D02-AC9E-64DA6944A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8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D810-1749-4A73-A369-2BCA0EFFD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9762" y="2297154"/>
            <a:ext cx="8372475" cy="3044742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Association of Neuropathologists (AANP) </a:t>
            </a:r>
            <a:br>
              <a:rPr lang="en-U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ANNUAL DIAGNOSTIC SLIDE SESSION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Cassie B. MacRae, M.D. &amp; Isaac Solomon, M.D., Ph.D.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Pathology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Brigham and Women’s Hospital &amp; Harvard Medical School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Boston, MA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60AEC-6B36-4F0D-9435-1A3CBBBCAD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82" y="391757"/>
            <a:ext cx="1715180" cy="2001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B980CF-C227-499A-857C-7955BBD8BD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237" y="421258"/>
            <a:ext cx="1636134" cy="19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7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fabric&#10;&#10;Description automatically generated">
            <a:extLst>
              <a:ext uri="{FF2B5EF4-FFF2-40B4-BE49-F238E27FC236}">
                <a16:creationId xmlns:a16="http://schemas.microsoft.com/office/drawing/2014/main" id="{C20CA751-29AD-43C3-8F40-42D4D3AA6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727" y="3469250"/>
            <a:ext cx="3886201" cy="3048001"/>
          </a:xfrm>
          <a:prstGeom prst="rect">
            <a:avLst/>
          </a:prstGeom>
        </p:spPr>
      </p:pic>
      <p:pic>
        <p:nvPicPr>
          <p:cNvPr id="4" name="Picture 3" descr="A picture containing food, pan&#10;&#10;Description automatically generated">
            <a:extLst>
              <a:ext uri="{FF2B5EF4-FFF2-40B4-BE49-F238E27FC236}">
                <a16:creationId xmlns:a16="http://schemas.microsoft.com/office/drawing/2014/main" id="{9EDA609E-24B0-4B28-B94B-7A0B743C6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893" y="386354"/>
            <a:ext cx="3886200" cy="3044953"/>
          </a:xfrm>
          <a:prstGeom prst="rect">
            <a:avLst/>
          </a:prstGeom>
        </p:spPr>
      </p:pic>
      <p:pic>
        <p:nvPicPr>
          <p:cNvPr id="5" name="Picture 4" descr="A close up of food&#10;&#10;Description automatically generated with low confidence">
            <a:extLst>
              <a:ext uri="{FF2B5EF4-FFF2-40B4-BE49-F238E27FC236}">
                <a16:creationId xmlns:a16="http://schemas.microsoft.com/office/drawing/2014/main" id="{2BA7624F-7FBD-4B8F-B92A-CDE0FC50A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35" y="374162"/>
            <a:ext cx="3886200" cy="3048001"/>
          </a:xfrm>
          <a:prstGeom prst="rect">
            <a:avLst/>
          </a:prstGeom>
        </p:spPr>
      </p:pic>
      <p:pic>
        <p:nvPicPr>
          <p:cNvPr id="6" name="Picture 5" descr="A picture containing pan, several&#10;&#10;Description automatically generated">
            <a:extLst>
              <a:ext uri="{FF2B5EF4-FFF2-40B4-BE49-F238E27FC236}">
                <a16:creationId xmlns:a16="http://schemas.microsoft.com/office/drawing/2014/main" id="{244779C9-7281-45B2-826F-0F48B9F8A1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727" y="386355"/>
            <a:ext cx="3886201" cy="3044952"/>
          </a:xfrm>
          <a:prstGeom prst="rect">
            <a:avLst/>
          </a:prstGeom>
        </p:spPr>
      </p:pic>
      <p:pic>
        <p:nvPicPr>
          <p:cNvPr id="7" name="Picture 6" descr="A picture containing fabric&#10;&#10;Description automatically generated">
            <a:extLst>
              <a:ext uri="{FF2B5EF4-FFF2-40B4-BE49-F238E27FC236}">
                <a16:creationId xmlns:a16="http://schemas.microsoft.com/office/drawing/2014/main" id="{84DC3E80-09C6-4866-A497-56C2DAFEDC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893" y="3469249"/>
            <a:ext cx="3886200" cy="3048001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67ECA5A-C092-46AD-93CD-7453687636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35" y="3469251"/>
            <a:ext cx="3886200" cy="304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62B982-207B-4E8E-95D3-E1D7F548E500}"/>
              </a:ext>
            </a:extLst>
          </p:cNvPr>
          <p:cNvSpPr txBox="1"/>
          <p:nvPr/>
        </p:nvSpPr>
        <p:spPr>
          <a:xfrm>
            <a:off x="228735" y="386356"/>
            <a:ext cx="16122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Warthin-Starry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66D3E4-2BB9-49EE-B6E6-10DBCCBC5F27}"/>
              </a:ext>
            </a:extLst>
          </p:cNvPr>
          <p:cNvSpPr txBox="1"/>
          <p:nvPr/>
        </p:nvSpPr>
        <p:spPr>
          <a:xfrm>
            <a:off x="240927" y="3481444"/>
            <a:ext cx="16122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Spirochete </a:t>
            </a:r>
            <a:r>
              <a:rPr lang="en-US" dirty="0" err="1">
                <a:latin typeface="+mj-lt"/>
              </a:rPr>
              <a:t>IHC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580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265B1-4332-4179-AEC2-39C15128D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64" y="581025"/>
            <a:ext cx="11497732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67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A5C0E-355D-4E2E-9D76-C33695D4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Testing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828CD-7C0E-446C-9489-190C733E4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>
                <a:latin typeface="+mj-lt"/>
              </a:rPr>
              <a:t>Treponema pallidum </a:t>
            </a:r>
            <a:r>
              <a:rPr lang="fr-FR" dirty="0" err="1">
                <a:latin typeface="+mj-lt"/>
              </a:rPr>
              <a:t>particle</a:t>
            </a:r>
            <a:r>
              <a:rPr lang="fr-FR" dirty="0">
                <a:latin typeface="+mj-lt"/>
              </a:rPr>
              <a:t> agglutination (TP-PA) 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positive</a:t>
            </a:r>
          </a:p>
          <a:p>
            <a:r>
              <a:rPr lang="en-US" dirty="0">
                <a:latin typeface="+mj-lt"/>
              </a:rPr>
              <a:t>Rapid plasma </a:t>
            </a:r>
            <a:r>
              <a:rPr lang="en-US" dirty="0" err="1">
                <a:latin typeface="+mj-lt"/>
              </a:rPr>
              <a:t>reagin</a:t>
            </a:r>
            <a:r>
              <a:rPr lang="en-US" dirty="0">
                <a:latin typeface="+mj-lt"/>
              </a:rPr>
              <a:t> (RPR)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positive (1:64)</a:t>
            </a:r>
          </a:p>
          <a:p>
            <a:r>
              <a:rPr lang="en-US" dirty="0">
                <a:latin typeface="+mj-lt"/>
              </a:rPr>
              <a:t>HIV-1 negative (antigen, antibody, viral load)</a:t>
            </a:r>
          </a:p>
          <a:p>
            <a:r>
              <a:rPr lang="en-US" i="1" dirty="0">
                <a:latin typeface="+mj-lt"/>
              </a:rPr>
              <a:t>Chlamydia trachomatis </a:t>
            </a:r>
            <a:r>
              <a:rPr lang="en-US" dirty="0">
                <a:latin typeface="+mj-lt"/>
              </a:rPr>
              <a:t>and </a:t>
            </a:r>
            <a:r>
              <a:rPr lang="en-US" i="1" dirty="0">
                <a:latin typeface="+mj-lt"/>
              </a:rPr>
              <a:t>Neisseria gonorrhoeae </a:t>
            </a:r>
            <a:r>
              <a:rPr lang="en-US" dirty="0">
                <a:latin typeface="+mj-lt"/>
              </a:rPr>
              <a:t>nucleic acid detection negative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860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B6E2-E3DE-46B3-AE45-269E6A4B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&amp; 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37E74-B272-4651-85CE-D555A0C40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60768" cy="4871954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+mj-lt"/>
              </a:rPr>
              <a:t>Prior to developing scalp mass - patient reported experiencing diffuse, red, flat, non-pruritic rash on his chest, arms, and extremities</a:t>
            </a:r>
          </a:p>
          <a:p>
            <a:pPr lvl="1"/>
            <a:r>
              <a:rPr lang="en-US" dirty="0">
                <a:latin typeface="+mj-lt"/>
              </a:rPr>
              <a:t>He attributed rash to allergic reaction, which resolved shortly after treatment with diphenhydramine HCl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Admitted for initiation of high-dose intravenous penicillin therapy for syphilitic osteomyelitis of the skull. </a:t>
            </a:r>
          </a:p>
          <a:p>
            <a:pPr lvl="1"/>
            <a:r>
              <a:rPr lang="en-US" dirty="0">
                <a:latin typeface="+mj-lt"/>
              </a:rPr>
              <a:t>Given proximity to dura, he was treated with penicillin G 6,000,000 units IV every 4 hours or 24,000,000 units / 24 hours by continuous infusion for 14 days followed by a dose of benzathine PCN in clinic. 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Patient doing well since last follow-up with infectious disease clinic</a:t>
            </a:r>
          </a:p>
          <a:p>
            <a:pPr lvl="1"/>
            <a:r>
              <a:rPr lang="en-US" dirty="0">
                <a:latin typeface="+mj-lt"/>
              </a:rPr>
              <a:t>Urine and rectal gonorrhea swabs were positive, treated with ceftriaxone.</a:t>
            </a:r>
          </a:p>
          <a:p>
            <a:pPr lvl="1"/>
            <a:r>
              <a:rPr lang="en-US" dirty="0">
                <a:latin typeface="+mj-lt"/>
              </a:rPr>
              <a:t>Doing well on HIV </a:t>
            </a:r>
            <a:r>
              <a:rPr lang="en-US" dirty="0" err="1">
                <a:latin typeface="+mj-lt"/>
              </a:rPr>
              <a:t>PrEP</a:t>
            </a:r>
            <a:r>
              <a:rPr lang="en-US" dirty="0">
                <a:latin typeface="+mj-lt"/>
              </a:rPr>
              <a:t> without side effects. </a:t>
            </a:r>
          </a:p>
          <a:p>
            <a:pPr lvl="1"/>
            <a:r>
              <a:rPr lang="en-US" dirty="0">
                <a:latin typeface="+mj-lt"/>
              </a:rPr>
              <a:t>RPR trending down to 1:8 after 3 months and 1:4 after 4 months (initially at 1:64)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Subsequent resection of left parietal lobe lesion</a:t>
            </a:r>
          </a:p>
          <a:p>
            <a:pPr lvl="1"/>
            <a:r>
              <a:rPr lang="en-US" dirty="0">
                <a:latin typeface="+mj-lt"/>
              </a:rPr>
              <a:t>Dx: Low-grade glial/glioneuronal tumor</a:t>
            </a:r>
          </a:p>
        </p:txBody>
      </p:sp>
    </p:spTree>
    <p:extLst>
      <p:ext uri="{BB962C8B-B14F-4D97-AF65-F5344CB8AC3E}">
        <p14:creationId xmlns:p14="http://schemas.microsoft.com/office/powerpoint/2010/main" val="315699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3749B-CBB2-45BB-941B-C02BF5FFB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550" y="365125"/>
            <a:ext cx="4802249" cy="1006475"/>
          </a:xfrm>
        </p:spPr>
        <p:txBody>
          <a:bodyPr anchor="b">
            <a:normAutofit/>
          </a:bodyPr>
          <a:lstStyle/>
          <a:p>
            <a:r>
              <a:rPr lang="en-US" sz="4000" dirty="0"/>
              <a:t>Syphilis </a:t>
            </a:r>
          </a:p>
        </p:txBody>
      </p:sp>
      <p:pic>
        <p:nvPicPr>
          <p:cNvPr id="5" name="Picture 2" descr="https://www.cdc.gov/std/syphilis/images/chancre-oral-1.jpg">
            <a:extLst>
              <a:ext uri="{FF2B5EF4-FFF2-40B4-BE49-F238E27FC236}">
                <a16:creationId xmlns:a16="http://schemas.microsoft.com/office/drawing/2014/main" id="{66FEA075-145C-46B8-AA2F-51AC783DC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566" y="77854"/>
            <a:ext cx="3003123" cy="38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hil.cdc.gov/PHIL_Images/16762/16762_lores.jpg">
            <a:extLst>
              <a:ext uri="{FF2B5EF4-FFF2-40B4-BE49-F238E27FC236}">
                <a16:creationId xmlns:a16="http://schemas.microsoft.com/office/drawing/2014/main" id="{DA73635F-56AA-4711-BF3A-FD012DEF7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 bwMode="auto">
          <a:xfrm>
            <a:off x="3180257" y="85865"/>
            <a:ext cx="3016307" cy="27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www.cdc.gov/std/syphilis/images/palmar-1.jpg">
            <a:extLst>
              <a:ext uri="{FF2B5EF4-FFF2-40B4-BE49-F238E27FC236}">
                <a16:creationId xmlns:a16="http://schemas.microsoft.com/office/drawing/2014/main" id="{0E685C7B-BEC8-43FC-B505-A5CEF99B6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88566" y="4038563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cdc.gov/std/syphilis/images/IMG_20150603_152037793.jpg">
            <a:extLst>
              <a:ext uri="{FF2B5EF4-FFF2-40B4-BE49-F238E27FC236}">
                <a16:creationId xmlns:a16="http://schemas.microsoft.com/office/drawing/2014/main" id="{E9B5CE5D-2ED2-49CB-B900-2A94471C1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0257" y="2914732"/>
            <a:ext cx="3016307" cy="390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7CE65-D293-4A55-A875-7AB0FD293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1550" y="1587920"/>
            <a:ext cx="4802249" cy="476462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  <a:ea typeface="Helvetica" charset="0"/>
                <a:cs typeface="Helvetica" charset="0"/>
              </a:rPr>
              <a:t>Epidemiology (US)</a:t>
            </a:r>
          </a:p>
          <a:p>
            <a:pPr lvl="1"/>
            <a:r>
              <a:rPr lang="en-US" sz="1800" dirty="0">
                <a:latin typeface="+mj-lt"/>
                <a:ea typeface="Helvetica" charset="0"/>
                <a:cs typeface="Helvetica" charset="0"/>
              </a:rPr>
              <a:t>~130,000 reported cases in 2019</a:t>
            </a:r>
          </a:p>
          <a:p>
            <a:pPr lvl="1"/>
            <a:r>
              <a:rPr lang="en-US" sz="1800" dirty="0">
                <a:latin typeface="+mj-lt"/>
                <a:ea typeface="Helvetica" charset="0"/>
                <a:cs typeface="Helvetica" charset="0"/>
              </a:rPr>
              <a:t>47% of primary/secondary cases in MSM</a:t>
            </a:r>
          </a:p>
          <a:p>
            <a:pPr lvl="1"/>
            <a:r>
              <a:rPr lang="en-US" sz="1800" dirty="0">
                <a:latin typeface="+mj-lt"/>
                <a:ea typeface="Helvetica" charset="0"/>
                <a:cs typeface="Helvetica" charset="0"/>
              </a:rPr>
              <a:t>&gt;2,000 congenital cases in 2020</a:t>
            </a:r>
          </a:p>
          <a:p>
            <a:r>
              <a:rPr lang="en-US" sz="1800" dirty="0">
                <a:latin typeface="+mj-lt"/>
                <a:ea typeface="Helvetica" charset="0"/>
                <a:cs typeface="Helvetica" charset="0"/>
              </a:rPr>
              <a:t>Stages</a:t>
            </a:r>
          </a:p>
          <a:p>
            <a:pPr lvl="1"/>
            <a:r>
              <a:rPr lang="en-US" sz="1800" dirty="0">
                <a:latin typeface="+mj-lt"/>
                <a:ea typeface="Helvetica" charset="0"/>
                <a:cs typeface="Helvetica" charset="0"/>
              </a:rPr>
              <a:t>Primary: firm, round, painless chancre near site of entry lasting 3-6 weeks</a:t>
            </a:r>
          </a:p>
          <a:p>
            <a:pPr lvl="1"/>
            <a:r>
              <a:rPr lang="en-US" sz="1800" dirty="0">
                <a:latin typeface="+mj-lt"/>
                <a:ea typeface="Helvetica" charset="0"/>
                <a:cs typeface="Helvetica" charset="0"/>
              </a:rPr>
              <a:t>Secondary: while primary chancre healing or several weeks after; skin rashes on palms/soles and/or mucous membrane sores; condyloma </a:t>
            </a:r>
            <a:r>
              <a:rPr lang="en-US" sz="1800" dirty="0" err="1">
                <a:latin typeface="+mj-lt"/>
                <a:ea typeface="Helvetica" charset="0"/>
                <a:cs typeface="Helvetica" charset="0"/>
              </a:rPr>
              <a:t>lata</a:t>
            </a:r>
            <a:endParaRPr lang="en-US" sz="1800" dirty="0">
              <a:latin typeface="+mj-lt"/>
              <a:ea typeface="Helvetica" charset="0"/>
              <a:cs typeface="Helvetica" charset="0"/>
            </a:endParaRPr>
          </a:p>
          <a:p>
            <a:pPr lvl="1"/>
            <a:r>
              <a:rPr lang="en-US" sz="1800" dirty="0">
                <a:latin typeface="+mj-lt"/>
                <a:ea typeface="Helvetica" charset="0"/>
                <a:cs typeface="Helvetica" charset="0"/>
              </a:rPr>
              <a:t>Latent: no visible signs or symptoms</a:t>
            </a:r>
          </a:p>
          <a:p>
            <a:pPr lvl="1"/>
            <a:r>
              <a:rPr lang="en-US" sz="1800" dirty="0">
                <a:latin typeface="+mj-lt"/>
                <a:ea typeface="Helvetica" charset="0"/>
                <a:cs typeface="Helvetica" charset="0"/>
              </a:rPr>
              <a:t>Tertiary:10-30 years after infection; </a:t>
            </a:r>
            <a:r>
              <a:rPr lang="en-US" sz="1800" dirty="0" err="1">
                <a:latin typeface="+mj-lt"/>
                <a:ea typeface="Helvetica" charset="0"/>
                <a:cs typeface="Helvetica" charset="0"/>
              </a:rPr>
              <a:t>gummas</a:t>
            </a:r>
            <a:r>
              <a:rPr lang="en-US" sz="1800" dirty="0">
                <a:latin typeface="+mj-lt"/>
                <a:ea typeface="Helvetica" charset="0"/>
                <a:cs typeface="Helvetica" charset="0"/>
              </a:rPr>
              <a:t> can involve multiple body sites including bone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5E212E-69B3-464D-A4F0-7FB1BE26F763}"/>
              </a:ext>
            </a:extLst>
          </p:cNvPr>
          <p:cNvSpPr/>
          <p:nvPr/>
        </p:nvSpPr>
        <p:spPr>
          <a:xfrm>
            <a:off x="6285132" y="6312447"/>
            <a:ext cx="3383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https://</a:t>
            </a:r>
            <a:r>
              <a:rPr lang="en-US" dirty="0" err="1">
                <a:latin typeface="+mj-lt"/>
              </a:rPr>
              <a:t>www.cdc.gov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std</a:t>
            </a:r>
            <a:r>
              <a:rPr lang="en-US" dirty="0">
                <a:latin typeface="+mj-lt"/>
              </a:rPr>
              <a:t>/syphilis/</a:t>
            </a:r>
          </a:p>
        </p:txBody>
      </p:sp>
    </p:spTree>
    <p:extLst>
      <p:ext uri="{BB962C8B-B14F-4D97-AF65-F5344CB8AC3E}">
        <p14:creationId xmlns:p14="http://schemas.microsoft.com/office/powerpoint/2010/main" val="28215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275570-BE77-5248-88CB-010FADEAC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5" y="3965484"/>
            <a:ext cx="4072339" cy="2084796"/>
          </a:xfrm>
        </p:spPr>
        <p:txBody>
          <a:bodyPr>
            <a:noAutofit/>
          </a:bodyPr>
          <a:lstStyle/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Secondary and early </a:t>
            </a:r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neurosyphilis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with </a:t>
            </a:r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uveititis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and four osseous lesions of skull in a 50 year old woman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155" y="5976376"/>
            <a:ext cx="6539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Kusler</a:t>
            </a:r>
            <a:r>
              <a:rPr lang="en-US" dirty="0"/>
              <a:t> and Arthurs. Case Rep Infect Dis. 2018 May 8;2018:3148758.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55" y="32146"/>
            <a:ext cx="3640319" cy="388786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275570-BE77-5248-88CB-010FADEACA5D}"/>
              </a:ext>
            </a:extLst>
          </p:cNvPr>
          <p:cNvSpPr txBox="1">
            <a:spLocks/>
          </p:cNvSpPr>
          <p:nvPr/>
        </p:nvSpPr>
        <p:spPr>
          <a:xfrm>
            <a:off x="3758920" y="3965484"/>
            <a:ext cx="4373313" cy="137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Syphilitc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gumma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in a 56 year old man with a history of treated syphilis who presented with seizures and confusion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85155" y="6252994"/>
            <a:ext cx="4946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Fargen</a:t>
            </a:r>
            <a:r>
              <a:rPr lang="en-US" dirty="0"/>
              <a:t> et al. Neurosurgery. 2009 Mar;64(3):568-75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984" y="32146"/>
            <a:ext cx="3811407" cy="388786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275570-BE77-5248-88CB-010FADEACA5D}"/>
              </a:ext>
            </a:extLst>
          </p:cNvPr>
          <p:cNvSpPr txBox="1">
            <a:spLocks/>
          </p:cNvSpPr>
          <p:nvPr/>
        </p:nvSpPr>
        <p:spPr>
          <a:xfrm>
            <a:off x="7823951" y="3965484"/>
            <a:ext cx="4209553" cy="1744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Meningovascular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syphilis presenting as a mass forming brain lesion in HIV-negative 25 year old man with no prior history of syphilis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5155" y="6529612"/>
            <a:ext cx="6055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Pham et al. Open Forum Infect Dis. 2021 Aug 31;8(9):ofab455.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33" y="32146"/>
            <a:ext cx="3146588" cy="39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21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3A24-FB44-433A-9226-FB85EE33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80F5D-23E5-429E-8CEA-D8B9655E2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55130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  <a:ea typeface="Helvetica" charset="0"/>
                <a:cs typeface="Helvetica" charset="0"/>
              </a:rPr>
              <a:t>Bone involvement in syphilis is rare, usually occurring in tertiary or congenital cases</a:t>
            </a:r>
          </a:p>
          <a:p>
            <a:r>
              <a:rPr lang="en-US" dirty="0">
                <a:latin typeface="+mj-lt"/>
                <a:ea typeface="Helvetica" charset="0"/>
                <a:cs typeface="Helvetica" charset="0"/>
              </a:rPr>
              <a:t>Broad differential diagnosis for osteolytic lesions of skull:</a:t>
            </a:r>
          </a:p>
          <a:p>
            <a:pPr lvl="1"/>
            <a:r>
              <a:rPr lang="en-US" dirty="0">
                <a:latin typeface="+mj-lt"/>
                <a:ea typeface="Helvetica" charset="0"/>
                <a:cs typeface="Helvetica" charset="0"/>
              </a:rPr>
              <a:t>metastases, pyogenic osteomyelitis, multiple myeloma, lymphoma, tuberculosis, leukemia, and Langerhans cell histiocytosis</a:t>
            </a:r>
          </a:p>
          <a:p>
            <a:r>
              <a:rPr lang="en-US" dirty="0">
                <a:latin typeface="+mj-lt"/>
                <a:ea typeface="Helvetica" charset="0"/>
                <a:cs typeface="Helvetica" charset="0"/>
              </a:rPr>
              <a:t>Diagnosis typically requires:</a:t>
            </a:r>
          </a:p>
          <a:p>
            <a:pPr lvl="1"/>
            <a:r>
              <a:rPr lang="en-US" dirty="0">
                <a:latin typeface="+mj-lt"/>
                <a:ea typeface="Helvetica" charset="0"/>
                <a:cs typeface="Helvetica" charset="0"/>
              </a:rPr>
              <a:t>high degree of clinical suspicion</a:t>
            </a:r>
          </a:p>
          <a:p>
            <a:pPr lvl="1"/>
            <a:r>
              <a:rPr lang="en-US" dirty="0">
                <a:latin typeface="+mj-lt"/>
                <a:ea typeface="Helvetica" charset="0"/>
                <a:cs typeface="Helvetica" charset="0"/>
              </a:rPr>
              <a:t>serological testing</a:t>
            </a:r>
          </a:p>
          <a:p>
            <a:pPr lvl="1"/>
            <a:r>
              <a:rPr lang="en-US" dirty="0">
                <a:latin typeface="+mj-lt"/>
                <a:ea typeface="Helvetica" charset="0"/>
                <a:cs typeface="Helvetica" charset="0"/>
              </a:rPr>
              <a:t>biopsy with demonstration of organisms or positive molecular testing</a:t>
            </a:r>
          </a:p>
          <a:p>
            <a:r>
              <a:rPr lang="en-US" dirty="0">
                <a:latin typeface="+mj-lt"/>
                <a:ea typeface="Helvetica" charset="0"/>
                <a:cs typeface="Helvetica" charset="0"/>
              </a:rPr>
              <a:t>Treatment consists of high dose penicillin to prevent neurosyphilis and other severe manifestations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9050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6E94-6D2A-4FFD-AC10-CB3F20346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7326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A4E2-7E83-4318-B4D1-1B990D72A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2694B-90FC-415E-A8AD-DBB64B92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+mj-lt"/>
              </a:rPr>
              <a:t>25-year-old previously healthy male, suffered a seizure while playing video games at home</a:t>
            </a:r>
          </a:p>
          <a:p>
            <a:r>
              <a:rPr lang="en-US" dirty="0">
                <a:latin typeface="+mj-lt"/>
              </a:rPr>
              <a:t>Head MRI: Left inferior parietal lesion, 1.6 cm cystic intraparenchymal lesion, low-grade glioma vs DNET</a:t>
            </a:r>
          </a:p>
          <a:p>
            <a:r>
              <a:rPr lang="en-US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He was started on </a:t>
            </a:r>
            <a:r>
              <a:rPr lang="en-US" dirty="0">
                <a:latin typeface="+mj-lt"/>
              </a:rPr>
              <a:t>levetiracetam, followed with serial imaging and scheduled for surgical resection</a:t>
            </a:r>
          </a:p>
          <a:p>
            <a:r>
              <a:rPr lang="en-US" dirty="0">
                <a:latin typeface="+mj-lt"/>
              </a:rPr>
              <a:t>Five months later, the patient presented with a new scalp lesion (initially tender, without erythema or discharge) </a:t>
            </a:r>
          </a:p>
          <a:p>
            <a:r>
              <a:rPr lang="en-US" dirty="0">
                <a:latin typeface="+mj-lt"/>
              </a:rPr>
              <a:t>MRI showed a 1.2 x 1.6 cm right frontal lesion with enhancement of the adjacent scalp, loss of the subjacent right frontal </a:t>
            </a:r>
            <a:r>
              <a:rPr lang="en-US" dirty="0" err="1">
                <a:latin typeface="+mj-lt"/>
              </a:rPr>
              <a:t>calvarial</a:t>
            </a:r>
            <a:r>
              <a:rPr lang="en-US" dirty="0">
                <a:latin typeface="+mj-lt"/>
              </a:rPr>
              <a:t> cortex, and thickening and enhancement of the underlying right frontal dura. </a:t>
            </a:r>
          </a:p>
          <a:p>
            <a:r>
              <a:rPr lang="en-US" dirty="0">
                <a:latin typeface="+mj-lt"/>
              </a:rPr>
              <a:t>His previously demonstrated cystic intraparenchymal lesion in the inferior left parietal lobe was unchanged/stable in appearance. </a:t>
            </a:r>
          </a:p>
        </p:txBody>
      </p:sp>
    </p:spTree>
    <p:extLst>
      <p:ext uri="{BB962C8B-B14F-4D97-AF65-F5344CB8AC3E}">
        <p14:creationId xmlns:p14="http://schemas.microsoft.com/office/powerpoint/2010/main" val="373246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A3A2F-D9B7-4365-9C44-A9346A8FE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54" y="1391935"/>
            <a:ext cx="3416902" cy="4038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BAC96-96D5-44D8-8607-1ACD17E464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3" r="6027"/>
          <a:stretch/>
        </p:blipFill>
        <p:spPr>
          <a:xfrm>
            <a:off x="4212598" y="1371599"/>
            <a:ext cx="3417517" cy="4052329"/>
          </a:xfrm>
          <a:prstGeom prst="rect">
            <a:avLst/>
          </a:prstGeom>
        </p:spPr>
      </p:pic>
      <p:pic>
        <p:nvPicPr>
          <p:cNvPr id="15" name="Picture 14" descr="A close-up of the moon&#10;&#10;Description automatically generated">
            <a:extLst>
              <a:ext uri="{FF2B5EF4-FFF2-40B4-BE49-F238E27FC236}">
                <a16:creationId xmlns:a16="http://schemas.microsoft.com/office/drawing/2014/main" id="{77D157FD-969E-464E-AF7F-133E543D26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272" y="1385156"/>
            <a:ext cx="3720559" cy="40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87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0754F-0316-4B69-99DF-3B4829FF4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0633" y="0"/>
            <a:ext cx="676852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94FFA1-2B25-47C6-A1F3-88B8BDE18A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D4A40D-0842-46C3-BE0A-93FA2E194B8B}"/>
              </a:ext>
            </a:extLst>
          </p:cNvPr>
          <p:cNvSpPr txBox="1"/>
          <p:nvPr/>
        </p:nvSpPr>
        <p:spPr>
          <a:xfrm>
            <a:off x="4555958" y="137619"/>
            <a:ext cx="30800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Right Frontal Lesion (H&amp;E)</a:t>
            </a:r>
          </a:p>
        </p:txBody>
      </p:sp>
    </p:spTree>
    <p:extLst>
      <p:ext uri="{BB962C8B-B14F-4D97-AF65-F5344CB8AC3E}">
        <p14:creationId xmlns:p14="http://schemas.microsoft.com/office/powerpoint/2010/main" val="2697035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9394A-AC06-480A-87D8-6C8077BE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F031CA-50DF-6B0C-CECC-D4DBC5747CD4}"/>
              </a:ext>
            </a:extLst>
          </p:cNvPr>
          <p:cNvSpPr txBox="1"/>
          <p:nvPr/>
        </p:nvSpPr>
        <p:spPr>
          <a:xfrm>
            <a:off x="4555958" y="137619"/>
            <a:ext cx="30800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Right Frontal Lesion (H&amp;E)</a:t>
            </a:r>
          </a:p>
        </p:txBody>
      </p:sp>
    </p:spTree>
    <p:extLst>
      <p:ext uri="{BB962C8B-B14F-4D97-AF65-F5344CB8AC3E}">
        <p14:creationId xmlns:p14="http://schemas.microsoft.com/office/powerpoint/2010/main" val="1737425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64433-BDCF-4D97-B7AE-5CBA68145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211"/>
            <a:ext cx="6800850" cy="6883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4F490F-64B5-4594-978E-40F0941EA6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550" y="-22686"/>
            <a:ext cx="5733642" cy="6880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5A485-E481-18D8-1E12-AFB74C9016DE}"/>
              </a:ext>
            </a:extLst>
          </p:cNvPr>
          <p:cNvSpPr txBox="1"/>
          <p:nvPr/>
        </p:nvSpPr>
        <p:spPr>
          <a:xfrm>
            <a:off x="4555958" y="137619"/>
            <a:ext cx="30800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Right Frontal Lesion (H&amp;E)</a:t>
            </a:r>
          </a:p>
        </p:txBody>
      </p:sp>
    </p:spTree>
    <p:extLst>
      <p:ext uri="{BB962C8B-B14F-4D97-AF65-F5344CB8AC3E}">
        <p14:creationId xmlns:p14="http://schemas.microsoft.com/office/powerpoint/2010/main" val="2713952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5B16F-24EE-8457-B324-C53CE2A3E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2" r="4431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49DBF-A713-CF28-4A4D-5A20502A5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8" r="24625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D3D6D-F237-B6A9-CA8C-D69882E0F630}"/>
              </a:ext>
            </a:extLst>
          </p:cNvPr>
          <p:cNvSpPr txBox="1"/>
          <p:nvPr/>
        </p:nvSpPr>
        <p:spPr>
          <a:xfrm>
            <a:off x="4489807" y="137619"/>
            <a:ext cx="33904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Right Frontal Bony Lesion (H&amp;E)</a:t>
            </a:r>
          </a:p>
        </p:txBody>
      </p:sp>
    </p:spTree>
    <p:extLst>
      <p:ext uri="{BB962C8B-B14F-4D97-AF65-F5344CB8AC3E}">
        <p14:creationId xmlns:p14="http://schemas.microsoft.com/office/powerpoint/2010/main" val="3971059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DB4606-5250-CF58-F70B-ED85AEA5E115}"/>
              </a:ext>
            </a:extLst>
          </p:cNvPr>
          <p:cNvSpPr txBox="1"/>
          <p:nvPr/>
        </p:nvSpPr>
        <p:spPr>
          <a:xfrm>
            <a:off x="2756899" y="1674689"/>
            <a:ext cx="6678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Diagnosis? </a:t>
            </a:r>
          </a:p>
        </p:txBody>
      </p:sp>
    </p:spTree>
    <p:extLst>
      <p:ext uri="{BB962C8B-B14F-4D97-AF65-F5344CB8AC3E}">
        <p14:creationId xmlns:p14="http://schemas.microsoft.com/office/powerpoint/2010/main" val="416511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64433-BDCF-4D97-B7AE-5CBA68145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211"/>
            <a:ext cx="6800850" cy="6883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4F490F-64B5-4594-978E-40F0941EA6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550" y="-22686"/>
            <a:ext cx="5733642" cy="6880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5A485-E481-18D8-1E12-AFB74C9016DE}"/>
              </a:ext>
            </a:extLst>
          </p:cNvPr>
          <p:cNvSpPr txBox="1"/>
          <p:nvPr/>
        </p:nvSpPr>
        <p:spPr>
          <a:xfrm>
            <a:off x="4555958" y="137619"/>
            <a:ext cx="30800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Right Frontal Lesion (H&amp;E)</a:t>
            </a:r>
          </a:p>
        </p:txBody>
      </p:sp>
    </p:spTree>
    <p:extLst>
      <p:ext uri="{BB962C8B-B14F-4D97-AF65-F5344CB8AC3E}">
        <p14:creationId xmlns:p14="http://schemas.microsoft.com/office/powerpoint/2010/main" val="3735892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7684</TotalTime>
  <Words>706</Words>
  <Application>Microsoft Office PowerPoint</Application>
  <PresentationFormat>Widescreen</PresentationFormat>
  <Paragraphs>62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Office Theme</vt:lpstr>
      <vt:lpstr>American Association of Neuropathologists (AANP)  2023 ANNUAL DIAGNOSTIC SLIDE SESSION  Cassie B. MacRae, M.D. &amp; Isaac Solomon, M.D., Ph.D.  Department of Pathology Brigham and Women’s Hospital &amp; Harvard Medical School  Boston, MA</vt:lpstr>
      <vt:lpstr>Clinical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Laboratory Testing </vt:lpstr>
      <vt:lpstr>Treatment &amp; Follow-Up</vt:lpstr>
      <vt:lpstr>Syphilis </vt:lpstr>
      <vt:lpstr>PowerPoint Presentation</vt:lpstr>
      <vt:lpstr>Take Home Points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MacRae, Cassie B.,MD</dc:creator>
  <cp:lastModifiedBy>Sarah Porter</cp:lastModifiedBy>
  <cp:revision>33</cp:revision>
  <cp:lastPrinted>2023-06-02T13:55:50Z</cp:lastPrinted>
  <dcterms:created xsi:type="dcterms:W3CDTF">2022-12-09T15:41:05Z</dcterms:created>
  <dcterms:modified xsi:type="dcterms:W3CDTF">2023-06-09T18:26:30Z</dcterms:modified>
</cp:coreProperties>
</file>