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6A_6EB1F9CB.xml" ContentType="application/vnd.ms-powerpoint.comment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1" r:id="rId2"/>
    <p:sldId id="260" r:id="rId3"/>
    <p:sldId id="357" r:id="rId4"/>
    <p:sldId id="358" r:id="rId5"/>
    <p:sldId id="359" r:id="rId6"/>
    <p:sldId id="363" r:id="rId7"/>
    <p:sldId id="375" r:id="rId8"/>
    <p:sldId id="369" r:id="rId9"/>
    <p:sldId id="362" r:id="rId10"/>
    <p:sldId id="364" r:id="rId11"/>
    <p:sldId id="377" r:id="rId12"/>
    <p:sldId id="365" r:id="rId13"/>
    <p:sldId id="376" r:id="rId14"/>
    <p:sldId id="367" r:id="rId15"/>
    <p:sldId id="373" r:id="rId16"/>
    <p:sldId id="3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6C076C-9C97-3E68-55C3-D163C0BE529A}" name="Walker, Jamie" initials="WJ" userId="S::jamie.walker@mountsinai.org::20dd5b2e-f68a-44b2-95c8-19bef0da4ffa" providerId="AD"/>
  <p188:author id="{4EE44FE5-2CC7-0B11-14CF-10B0E63366DB}" name="Kulumani Mahadevan, Lakshmi Shree" initials="KS" userId="S::lakshmishree.kulumanimahadevan@mountsinai.org::10106f76-bdfa-4f91-b8a8-38ecd941fe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BD"/>
    <a:srgbClr val="D1D3D4"/>
    <a:srgbClr val="E5E5E5"/>
    <a:srgbClr val="CCCCCC"/>
    <a:srgbClr val="666666"/>
    <a:srgbClr val="000000"/>
    <a:srgbClr val="EB85C5"/>
    <a:srgbClr val="908FB8"/>
    <a:srgbClr val="7FD6F7"/>
    <a:srgbClr val="D80B8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60F8704-076C-47E3-8B64-BA5440797084}" styleName="MS Custom Table Style">
    <a:wholeTbl>
      <a:tcTxStyle b="off" i="off">
        <a:fontRef idx="minor">
          <a:prstClr val="black"/>
        </a:fontRef>
        <a:schemeClr val="dk1"/>
      </a:tcTxStyle>
      <a:tcStyle>
        <a:tcBdr>
          <a:left>
            <a:ln w="0" cap="flat">
              <a:noFill/>
            </a:ln>
          </a:left>
          <a:right>
            <a:ln w="0" cap="flat">
              <a:noFill/>
            </a:ln>
          </a:right>
          <a:top>
            <a:ln w="0" cap="flat">
              <a:noFill/>
            </a:ln>
          </a:top>
          <a:bottom>
            <a:ln w="0" cap="flat">
              <a:noFill/>
            </a:ln>
          </a:bottom>
          <a:insideH>
            <a:ln w="12700" cap="flat">
              <a:solidFill>
                <a:srgbClr val="BDBDBD"/>
              </a:solidFill>
            </a:ln>
          </a:insideH>
          <a:insideV>
            <a:ln w="0" cap="flat">
              <a:noFill/>
            </a:ln>
          </a:insideV>
        </a:tcBdr>
        <a:fill>
          <a:solidFill>
            <a:srgbClr val="FFFFFF"/>
          </a:solidFill>
        </a:fill>
      </a:tcStyle>
    </a:wholeTbl>
    <a:band2H>
      <a:tcTxStyle>
        <a:fontRef idx="minor">
          <a:prstClr val="black"/>
        </a:fontRef>
        <a:schemeClr val="dk1"/>
      </a:tcTxStyle>
      <a:tcStyle>
        <a:tcBdr>
          <a:left>
            <a:ln w="0" cap="flat">
              <a:noFill/>
            </a:ln>
          </a:left>
          <a:right>
            <a:ln w="0" cap="flat">
              <a:noFill/>
            </a:ln>
          </a:right>
          <a:top>
            <a:ln w="12700" cap="flat">
              <a:noFill/>
            </a:ln>
          </a:top>
          <a:bottom>
            <a:ln w="12700" cap="flat">
              <a:noFill/>
            </a:ln>
          </a:bottom>
          <a:insideH>
            <a:ln w="0" cap="flat">
              <a:noFill/>
            </a:ln>
          </a:insideH>
          <a:insideV>
            <a:ln w="0" cap="flat">
              <a:noFill/>
            </a:ln>
          </a:insideV>
        </a:tcBdr>
        <a:fill>
          <a:solidFill>
            <a:srgbClr val="BDBDBD">
              <a:tint val="20000"/>
            </a:srgbClr>
          </a:solidFill>
        </a:fill>
      </a:tcStyle>
    </a:band2H>
    <a:band2V>
      <a:tcTxStyle>
        <a:fontRef idx="minor">
          <a:prstClr val="black"/>
        </a:fontRef>
        <a:schemeClr val="dk1"/>
      </a:tcTxStyle>
      <a:tcStyle>
        <a:tcBdr>
          <a:left>
            <a:ln w="0" cap="flat">
              <a:noFill/>
            </a:ln>
          </a:left>
          <a:right>
            <a:ln w="0" cap="flat">
              <a:noFill/>
            </a:ln>
          </a:right>
          <a:top>
            <a:ln w="0" cap="flat">
              <a:noFill/>
            </a:ln>
          </a:top>
          <a:bottom>
            <a:ln w="0" cap="flat">
              <a:noFill/>
            </a:ln>
          </a:bottom>
          <a:insideH>
            <a:ln w="12700" cap="flat">
              <a:solidFill>
                <a:srgbClr val="FFFFFF"/>
              </a:solidFill>
            </a:ln>
          </a:insideH>
          <a:insideV>
            <a:ln w="0" cap="flat">
              <a:noFill/>
            </a:ln>
          </a:insideV>
        </a:tcBdr>
        <a:fill>
          <a:solidFill>
            <a:srgbClr val="BDBDBD">
              <a:tint val="20000"/>
            </a:srgb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>
          <a:left>
            <a:ln w="12700" cap="flat">
              <a:solidFill>
                <a:schemeClr val="lt1"/>
              </a:solidFill>
            </a:ln>
          </a:left>
          <a:right>
            <a:ln w="0" cap="flat">
              <a:noFill/>
            </a:ln>
          </a:right>
          <a:top>
            <a:ln w="0" cap="flat">
              <a:noFill/>
            </a:ln>
          </a:top>
          <a:bottom>
            <a:ln w="0" cap="flat">
              <a:noFill/>
            </a:ln>
          </a:bottom>
          <a:insideH>
            <a:ln w="12700" cap="flat">
              <a:solidFill>
                <a:schemeClr val="lt1"/>
              </a:solidFill>
            </a:ln>
          </a:insideH>
          <a:insideV>
            <a:ln w="0" cap="flat">
              <a:noFill/>
            </a:ln>
          </a:insideV>
        </a:tcBdr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>
          <a:left>
            <a:ln w="0" cap="flat">
              <a:noFill/>
            </a:ln>
          </a:left>
          <a:right>
            <a:ln w="12700" cap="flat">
              <a:solidFill>
                <a:schemeClr val="lt1"/>
              </a:solidFill>
            </a:ln>
          </a:right>
          <a:top>
            <a:ln w="0" cap="flat">
              <a:noFill/>
            </a:ln>
          </a:top>
          <a:bottom>
            <a:ln w="0" cap="flat">
              <a:noFill/>
            </a:ln>
          </a:bottom>
          <a:insideH>
            <a:ln w="12700" cap="flat">
              <a:solidFill>
                <a:schemeClr val="lt1"/>
              </a:solidFill>
            </a:ln>
          </a:insideH>
          <a:insideV>
            <a:ln w="0" cap="flat">
              <a:noFill/>
            </a:ln>
          </a:insideV>
        </a:tcBdr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left>
            <a:ln w="0" cap="flat">
              <a:noFill/>
            </a:ln>
          </a:left>
          <a:right>
            <a:ln w="0" cap="flat">
              <a:noFill/>
            </a:ln>
          </a:right>
          <a:top>
            <a:ln w="12700" cap="flat">
              <a:solidFill>
                <a:schemeClr val="lt1"/>
              </a:solidFill>
            </a:ln>
          </a:top>
          <a:bottom>
            <a:ln w="0" cap="flat">
              <a:noFill/>
            </a:ln>
          </a:bottom>
          <a:insideH>
            <a:ln w="0" cap="flat">
              <a:noFill/>
            </a:ln>
          </a:insideH>
          <a:insideV>
            <a:ln w="12700" cap="flat">
              <a:solidFill>
                <a:schemeClr val="lt1"/>
              </a:solidFill>
            </a:ln>
          </a:insideV>
        </a:tcBdr>
        <a:fill>
          <a:solidFill>
            <a:srgbClr val="BDBDBD"/>
          </a:solidFill>
        </a:fill>
      </a:tcStyle>
    </a:lastRow>
    <a:seCell>
      <a:tcTxStyle b="on">
        <a:fontRef idx="minor">
          <a:prstClr val="black"/>
        </a:fontRef>
        <a:schemeClr val="lt1"/>
      </a:tcTxStyle>
      <a:tcStyle>
        <a:tcBdr>
          <a:left>
            <a:ln w="12700" cap="flat">
              <a:solidFill>
                <a:srgbClr val="FFFFFF"/>
              </a:solidFill>
            </a:ln>
          </a:left>
          <a:right>
            <a:ln w="0" cap="flat">
              <a:noFill/>
            </a:ln>
          </a:right>
          <a:top>
            <a:ln w="12700" cap="flat">
              <a:solidFill>
                <a:srgbClr val="FFFFFF"/>
              </a:solidFill>
            </a:ln>
          </a:top>
          <a:bottom>
            <a:ln w="0" cap="flat">
              <a:noFill/>
            </a:ln>
          </a:bottom>
          <a:insideH>
            <a:ln w="0" cap="flat">
              <a:noFill/>
            </a:ln>
          </a:insideH>
          <a:insideV>
            <a:ln w="0" cap="flat">
              <a:noFill/>
            </a:ln>
          </a:insideV>
        </a:tcBdr>
        <a:fill>
          <a:solidFill>
            <a:schemeClr val="accent1"/>
          </a:solidFill>
        </a:fill>
      </a:tcStyle>
    </a:seCell>
    <a:swCell>
      <a:tcTxStyle b="on">
        <a:fontRef idx="minor">
          <a:prstClr val="black"/>
        </a:fontRef>
        <a:schemeClr val="lt1"/>
      </a:tcTxStyle>
      <a:tcStyle>
        <a:tcBdr>
          <a:left>
            <a:ln w="0" cap="flat">
              <a:noFill/>
            </a:ln>
          </a:left>
          <a:right>
            <a:ln w="12700" cap="flat">
              <a:solidFill>
                <a:srgbClr val="FFFFFF"/>
              </a:solidFill>
            </a:ln>
          </a:right>
          <a:top>
            <a:ln w="12700" cap="flat">
              <a:solidFill>
                <a:srgbClr val="FFFFFF"/>
              </a:solidFill>
            </a:ln>
          </a:top>
          <a:bottom>
            <a:ln w="0" cap="flat">
              <a:noFill/>
            </a:ln>
          </a:bottom>
          <a:insideH>
            <a:ln w="0" cap="flat">
              <a:noFill/>
            </a:ln>
          </a:insideH>
          <a:insideV>
            <a:ln w="0" cap="flat">
              <a:noFill/>
            </a:ln>
          </a:insideV>
        </a:tcBdr>
        <a:fill>
          <a:solidFill>
            <a:schemeClr val="accent1"/>
          </a:solidFill>
        </a:fill>
      </a:tcStyle>
    </a:swCell>
    <a:firstRow>
      <a:tcTxStyle b="on">
        <a:fontRef idx="major">
          <a:prstClr val="black"/>
        </a:fontRef>
        <a:schemeClr val="lt1"/>
      </a:tcTxStyle>
      <a:tcStyle>
        <a:tcBdr>
          <a:left>
            <a:ln w="0" cap="flat">
              <a:noFill/>
            </a:ln>
          </a:left>
          <a:right>
            <a:ln w="0" cap="flat">
              <a:noFill/>
            </a:ln>
          </a:right>
          <a:top>
            <a:ln w="0" cap="flat">
              <a:noFill/>
            </a:ln>
          </a:top>
          <a:bottom>
            <a:ln w="12700" cap="flat">
              <a:solidFill>
                <a:schemeClr val="lt1"/>
              </a:solidFill>
            </a:ln>
          </a:bottom>
          <a:insideH>
            <a:ln w="0" cap="flat">
              <a:noFill/>
            </a:ln>
          </a:insideH>
          <a:insideV>
            <a:ln w="12700" cap="flat">
              <a:solidFill>
                <a:schemeClr val="lt1"/>
              </a:solidFill>
            </a:ln>
          </a:insideV>
        </a:tcBdr>
        <a:fill>
          <a:solidFill>
            <a:srgbClr val="BDBDBD"/>
          </a:solidFill>
        </a:fill>
      </a:tcStyle>
    </a:firstRow>
    <a:neCell>
      <a:tcTxStyle b="on">
        <a:fontRef idx="major">
          <a:prstClr val="black"/>
        </a:fontRef>
        <a:schemeClr val="lt1"/>
      </a:tcTxStyle>
      <a:tcStyle>
        <a:tcBdr>
          <a:left>
            <a:ln w="12700" cap="flat">
              <a:solidFill>
                <a:srgbClr val="FFFFFF"/>
              </a:solidFill>
            </a:ln>
          </a:left>
          <a:right>
            <a:ln w="0" cap="flat">
              <a:noFill/>
            </a:ln>
          </a:right>
          <a:top>
            <a:ln w="0" cap="flat">
              <a:noFill/>
            </a:ln>
          </a:top>
          <a:bottom>
            <a:ln w="12700" cap="flat">
              <a:solidFill>
                <a:srgbClr val="FFFFFF"/>
              </a:solidFill>
            </a:ln>
          </a:bottom>
          <a:insideH>
            <a:ln w="0" cap="flat">
              <a:noFill/>
            </a:ln>
          </a:insideH>
          <a:insideV>
            <a:ln w="0" cap="flat">
              <a:noFill/>
            </a:ln>
          </a:insideV>
        </a:tcBdr>
        <a:fill>
          <a:solidFill>
            <a:schemeClr val="accent1"/>
          </a:solidFill>
        </a:fill>
      </a:tcStyle>
    </a:neCell>
    <a:nwCell>
      <a:tcTxStyle b="on">
        <a:fontRef idx="major">
          <a:prstClr val="black"/>
        </a:fontRef>
        <a:schemeClr val="lt1"/>
      </a:tcTxStyle>
      <a:tcStyle>
        <a:tcBdr>
          <a:left>
            <a:ln w="0" cap="flat">
              <a:noFill/>
            </a:ln>
          </a:left>
          <a:right>
            <a:ln w="12700" cap="flat">
              <a:solidFill>
                <a:srgbClr val="FFFFFF"/>
              </a:solidFill>
            </a:ln>
          </a:right>
          <a:top>
            <a:ln w="0" cap="flat">
              <a:noFill/>
            </a:ln>
          </a:top>
          <a:bottom>
            <a:ln w="12700" cap="flat">
              <a:solidFill>
                <a:srgbClr val="FFFFFF"/>
              </a:solidFill>
            </a:ln>
          </a:bottom>
          <a:insideH>
            <a:ln w="0" cap="flat">
              <a:noFill/>
            </a:ln>
          </a:insideH>
          <a:insideV>
            <a:ln w="0" cap="flat">
              <a:noFill/>
            </a:ln>
          </a:insideV>
        </a:tcBdr>
        <a:fill>
          <a:solidFill>
            <a:schemeClr val="accent1"/>
          </a:solidFill>
        </a:fill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01"/>
  </p:normalViewPr>
  <p:slideViewPr>
    <p:cSldViewPr snapToGrid="0">
      <p:cViewPr varScale="1">
        <p:scale>
          <a:sx n="79" d="100"/>
          <a:sy n="79" d="100"/>
        </p:scale>
        <p:origin x="418" y="4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16A_6EB1F9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403F48-2139-4C17-B250-7D3FBE6250D5}" authorId="{D76C076C-9C97-3E68-55C3-D163C0BE529A}" status="resolved" created="2024-12-27T13:29:24.537" complete="100000">
    <pc:sldMkLst xmlns:pc="http://schemas.microsoft.com/office/powerpoint/2013/main/command">
      <pc:docMk/>
      <pc:sldMk cId="1857157579" sldId="362"/>
    </pc:sldMkLst>
    <p188:txBody>
      <a:bodyPr/>
      <a:lstStyle/>
      <a:p>
        <a:r>
          <a:rPr lang="en-US"/>
          <a:t>these are a bit blurry ... I will send some others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6B6747-A735-4BA4-9005-F6505B1F46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C9C45-0D88-4406-9F45-4CDD934B1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721E-7DBC-4E34-850A-E0B84D0698CC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041BD-C3CD-4C8A-BCB1-90518C1A7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C1441-49D8-45DA-9C7E-33246F6AE7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D71A0-8940-4657-A10F-621E2F2C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4FEF7-661F-40F6-8352-9A5F49C6CADE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B488F-EE22-42A0-B9B7-6345D9EAB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150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b="0"/>
              <a:t>Histiocytic infiltrate and necrosis with acute inflammation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US" b="0"/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b="0"/>
              <a:t>Possible amoeba like organisms on frozen section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B488F-EE22-42A0-B9B7-6345D9EAB9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5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Macrophages engulfing RBCs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B488F-EE22-42A0-B9B7-6345D9EAB9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1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B488F-EE22-42A0-B9B7-6345D9EAB9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c">
    <p:bg>
      <p:bgPr>
        <a:pattFill prst="wd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AAC7-8401-46B1-BEE9-52ECC45FC01A}"/>
              </a:ext>
            </a:extLst>
          </p:cNvPr>
          <p:cNvSpPr/>
          <p:nvPr userDrawn="1"/>
        </p:nvSpPr>
        <p:spPr>
          <a:xfrm rot="5400000">
            <a:off x="2659561" y="-2659564"/>
            <a:ext cx="6872878" cy="12192001"/>
          </a:xfrm>
          <a:prstGeom prst="rect">
            <a:avLst/>
          </a:prstGeom>
          <a:gradFill>
            <a:gsLst>
              <a:gs pos="100000">
                <a:schemeClr val="accent2">
                  <a:alpha val="90000"/>
                </a:schemeClr>
              </a:gs>
              <a:gs pos="50000">
                <a:srgbClr val="0067A8">
                  <a:alpha val="60000"/>
                </a:srgbClr>
              </a:gs>
              <a:gs pos="0">
                <a:schemeClr val="accent1">
                  <a:alpha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32DDDF5-57DB-43A0-AC49-6CD73F1E4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748" b="25595"/>
          <a:stretch/>
        </p:blipFill>
        <p:spPr>
          <a:xfrm>
            <a:off x="5094515" y="906870"/>
            <a:ext cx="7097486" cy="5951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95400"/>
            <a:ext cx="10149840" cy="2103120"/>
          </a:xfrm>
        </p:spPr>
        <p:txBody>
          <a:bodyPr anchor="t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80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nurse standing next to a patient&#10;&#10;Description automatically generated">
            <a:extLst>
              <a:ext uri="{FF2B5EF4-FFF2-40B4-BE49-F238E27FC236}">
                <a16:creationId xmlns:a16="http://schemas.microsoft.com/office/drawing/2014/main" id="{55C4C707-1023-FB4C-9115-2685A339A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60" y="-89793"/>
            <a:ext cx="10149840" cy="69472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A4F261-36E4-8926-F3C7-C4C1EA426D2A}"/>
              </a:ext>
            </a:extLst>
          </p:cNvPr>
          <p:cNvSpPr/>
          <p:nvPr userDrawn="1"/>
        </p:nvSpPr>
        <p:spPr>
          <a:xfrm rot="5400000">
            <a:off x="2577208" y="-2667000"/>
            <a:ext cx="7037585" cy="12192000"/>
          </a:xfrm>
          <a:prstGeom prst="rect">
            <a:avLst/>
          </a:prstGeom>
          <a:gradFill>
            <a:gsLst>
              <a:gs pos="0">
                <a:schemeClr val="accent3">
                  <a:alpha val="35000"/>
                </a:schemeClr>
              </a:gs>
              <a:gs pos="30000">
                <a:schemeClr val="accent2">
                  <a:alpha val="55000"/>
                </a:schemeClr>
              </a:gs>
              <a:gs pos="100000">
                <a:srgbClr val="221F72"/>
              </a:gs>
              <a:gs pos="80000">
                <a:srgbClr val="0067A8"/>
              </a:gs>
              <a:gs pos="60000">
                <a:schemeClr val="accent1"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399"/>
            <a:ext cx="10149840" cy="210312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3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DDAC9-7A5E-9DD2-B09F-D1133D97F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" y="524"/>
            <a:ext cx="12191068" cy="68574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6D18E4-B61C-2085-62E7-16B85AA3F1B6}"/>
              </a:ext>
            </a:extLst>
          </p:cNvPr>
          <p:cNvSpPr/>
          <p:nvPr userDrawn="1"/>
        </p:nvSpPr>
        <p:spPr>
          <a:xfrm rot="5400000">
            <a:off x="2666535" y="-2667000"/>
            <a:ext cx="6857999" cy="12192000"/>
          </a:xfrm>
          <a:prstGeom prst="rect">
            <a:avLst/>
          </a:prstGeom>
          <a:gradFill>
            <a:gsLst>
              <a:gs pos="0">
                <a:srgbClr val="D80B8C">
                  <a:alpha val="34902"/>
                </a:srgbClr>
              </a:gs>
              <a:gs pos="39000">
                <a:srgbClr val="221F72">
                  <a:alpha val="53000"/>
                </a:srgbClr>
              </a:gs>
              <a:gs pos="100000">
                <a:srgbClr val="221F72">
                  <a:alpha val="89804"/>
                </a:srgbClr>
              </a:gs>
              <a:gs pos="82000">
                <a:srgbClr val="0067A8">
                  <a:alpha val="80000"/>
                </a:srgbClr>
              </a:gs>
              <a:gs pos="64000">
                <a:srgbClr val="00AEEF">
                  <a:alpha val="63922"/>
                </a:srgbClr>
              </a:gs>
            </a:gsLst>
            <a:lin ang="5400000" scaled="0"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D64FFB-4BF3-BCD9-A2FA-7204B3CB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399"/>
            <a:ext cx="10149840" cy="210312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C6706C-9347-896A-C5BD-97E5EC4FE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F3170A-6954-554F-708D-FD5CD9F0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399800"/>
            <a:ext cx="395416" cy="457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DA97B-6ECC-4F4B-860E-0F2F1DDD4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2DD447-B171-A918-E97F-E884B7AE0740}"/>
              </a:ext>
            </a:extLst>
          </p:cNvPr>
          <p:cNvSpPr/>
          <p:nvPr userDrawn="1"/>
        </p:nvSpPr>
        <p:spPr>
          <a:xfrm rot="5400000">
            <a:off x="2666999" y="-2667001"/>
            <a:ext cx="6857999" cy="12192000"/>
          </a:xfrm>
          <a:prstGeom prst="rect">
            <a:avLst/>
          </a:prstGeom>
          <a:gradFill>
            <a:gsLst>
              <a:gs pos="0">
                <a:srgbClr val="D80B8C">
                  <a:alpha val="34902"/>
                </a:srgbClr>
              </a:gs>
              <a:gs pos="39000">
                <a:srgbClr val="221F72">
                  <a:alpha val="53000"/>
                </a:srgbClr>
              </a:gs>
              <a:gs pos="100000">
                <a:srgbClr val="221F72">
                  <a:alpha val="89804"/>
                </a:srgbClr>
              </a:gs>
              <a:gs pos="82000">
                <a:srgbClr val="0067A8">
                  <a:alpha val="80000"/>
                </a:srgbClr>
              </a:gs>
              <a:gs pos="64000">
                <a:srgbClr val="00AEEF">
                  <a:alpha val="63922"/>
                </a:srgbClr>
              </a:gs>
            </a:gsLst>
            <a:lin ang="5400000" scaled="0"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54E8B-B024-C2B7-FD87-10288A50D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399"/>
            <a:ext cx="10149840" cy="210312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6942-898F-2571-5FDB-587E5B2A3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63DFA1-6EA3-E47B-82D8-C0E9015F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399800"/>
            <a:ext cx="395416" cy="457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BAD9E-59C2-4010-8A98-2F1B84AEF9F8}"/>
              </a:ext>
            </a:extLst>
          </p:cNvPr>
          <p:cNvSpPr/>
          <p:nvPr userDrawn="1"/>
        </p:nvSpPr>
        <p:spPr>
          <a:xfrm rot="5400000">
            <a:off x="2659562" y="-2659562"/>
            <a:ext cx="6872876" cy="12192000"/>
          </a:xfrm>
          <a:prstGeom prst="rect">
            <a:avLst/>
          </a:prstGeom>
          <a:gradFill rotWithShape="1">
            <a:gsLst>
              <a:gs pos="49000">
                <a:srgbClr val="1168B2"/>
              </a:gs>
              <a:gs pos="100000">
                <a:schemeClr val="accent2"/>
              </a:gs>
              <a:gs pos="0">
                <a:schemeClr val="accent1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FF7255E-C534-4B7B-ABE7-61C679ED9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978" b="31379"/>
          <a:stretch/>
        </p:blipFill>
        <p:spPr>
          <a:xfrm>
            <a:off x="4688130" y="869926"/>
            <a:ext cx="7503870" cy="5987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648200"/>
          </a:xfrm>
        </p:spPr>
        <p:txBody>
          <a:bodyPr/>
          <a:lstStyle>
            <a:lvl1pPr>
              <a:lnSpc>
                <a:spcPct val="110000"/>
              </a:lnSpc>
              <a:defRPr sz="32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2000">
                <a:solidFill>
                  <a:schemeClr val="bg1"/>
                </a:solidFill>
              </a:defRPr>
            </a:lvl2pPr>
            <a:lvl3pPr marL="228600" indent="-228600">
              <a:lnSpc>
                <a:spcPct val="110000"/>
              </a:lnSpc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 b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455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6EBE8A-8CDE-42E3-A490-1056D8C5C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865" y="-7279"/>
            <a:ext cx="8513135" cy="68652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648200"/>
          </a:xfrm>
        </p:spPr>
        <p:txBody>
          <a:bodyPr/>
          <a:lstStyle>
            <a:lvl1pPr>
              <a:lnSpc>
                <a:spcPct val="110000"/>
              </a:lnSpc>
              <a:defRPr sz="3200" b="1">
                <a:solidFill>
                  <a:schemeClr val="accent1"/>
                </a:solidFill>
              </a:defRPr>
            </a:lvl1pPr>
            <a:lvl2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2pPr>
            <a:lvl3pPr marL="228600" indent="-228600">
              <a:lnSpc>
                <a:spcPct val="11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 sz="1800" b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70496-488A-4BE5-86BB-E1915DB05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17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82880" indent="-182880">
              <a:defRPr/>
            </a:lvl2pPr>
            <a:lvl3pPr marL="393192" indent="-18288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ma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8"/>
            <a:ext cx="541020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1EF5E0-3524-4F17-9548-48F506F25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295400"/>
            <a:ext cx="5410200" cy="4648200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548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T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48100"/>
            <a:ext cx="54102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3848100"/>
            <a:ext cx="5410200" cy="2095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FDB9F8-89E4-4B41-9E75-B27A87FA68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4600" y="1295400"/>
            <a:ext cx="5410200" cy="2324100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786E969-4C94-4121-9628-231A7B946E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295400"/>
            <a:ext cx="5410200" cy="2324100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892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8"/>
            <a:ext cx="5410200" cy="4648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1295398"/>
            <a:ext cx="5410200" cy="4648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54739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Three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9500"/>
            <a:ext cx="3447288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3619500"/>
            <a:ext cx="3447288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3619500"/>
            <a:ext cx="3447288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ABF428D-EC43-4BC5-A0AF-CB2A0A2FEE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" y="1295400"/>
            <a:ext cx="3447288" cy="2095500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0F4F642-D284-4014-994F-338F0D6209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2357" y="1295400"/>
            <a:ext cx="3447288" cy="2095500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AB6C15D-5ABB-49D3-994C-C6E922747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87514" y="1295400"/>
            <a:ext cx="3447288" cy="2095500"/>
          </a:xfrm>
          <a:pattFill prst="dk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639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5C0625-46FB-C64A-BC9A-FD2802808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4"/>
            <a:ext cx="12191068" cy="68574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0E6C54-0834-AB69-8CB4-2AF6DAA1BCC9}"/>
              </a:ext>
            </a:extLst>
          </p:cNvPr>
          <p:cNvSpPr/>
          <p:nvPr userDrawn="1"/>
        </p:nvSpPr>
        <p:spPr>
          <a:xfrm rot="5400000">
            <a:off x="2659561" y="-2659564"/>
            <a:ext cx="6872878" cy="12192001"/>
          </a:xfrm>
          <a:prstGeom prst="rect">
            <a:avLst/>
          </a:prstGeom>
          <a:gradFill>
            <a:gsLst>
              <a:gs pos="100000">
                <a:schemeClr val="accent2">
                  <a:alpha val="90000"/>
                </a:schemeClr>
              </a:gs>
              <a:gs pos="50000">
                <a:srgbClr val="0067A8">
                  <a:alpha val="60000"/>
                </a:srgbClr>
              </a:gs>
              <a:gs pos="0">
                <a:schemeClr val="accent1">
                  <a:alpha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80BDD58-0CC7-A512-8F59-C6C3B2DC7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7748" b="25595"/>
          <a:stretch/>
        </p:blipFill>
        <p:spPr>
          <a:xfrm>
            <a:off x="5094515" y="906870"/>
            <a:ext cx="7097486" cy="59511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E647BEF-ED31-C019-7362-5CC335EB7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10149840" cy="2103120"/>
          </a:xfrm>
        </p:spPr>
        <p:txBody>
          <a:bodyPr anchor="t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89603C-11ED-0498-7BA7-1C39083A2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902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8"/>
            <a:ext cx="3447288" cy="4648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1295398"/>
            <a:ext cx="3447288" cy="4648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1295398"/>
            <a:ext cx="3447288" cy="4648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736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3447288" cy="4191000"/>
          </a:xfrm>
          <a:solidFill>
            <a:schemeClr val="bg2">
              <a:alpha val="50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37440-CFE5-4F68-B5D6-890036A6C2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72357" y="1752600"/>
            <a:ext cx="3447288" cy="4191000"/>
          </a:xfrm>
          <a:solidFill>
            <a:schemeClr val="bg2">
              <a:alpha val="50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7E3C4A-3417-4B9C-9C01-B9C4F5C95D8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1752600"/>
            <a:ext cx="3447288" cy="4191000"/>
          </a:xfrm>
          <a:solidFill>
            <a:schemeClr val="bg2">
              <a:alpha val="50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A8A04BA-BEA6-48EC-9A97-9FCF84BC19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199" y="1295400"/>
            <a:ext cx="3447287" cy="457200"/>
          </a:xfr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800" b="1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9CF9AA9-7E56-4408-B652-103173E787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2355" y="1295400"/>
            <a:ext cx="3447287" cy="457200"/>
          </a:xfr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800" b="1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9C13F64-A7A3-4407-9551-D9FD23F106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7509" y="1295400"/>
            <a:ext cx="3447287" cy="457200"/>
          </a:xfr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800" b="1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958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/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C2765-7E28-4D18-8666-73970E58DC26}"/>
              </a:ext>
            </a:extLst>
          </p:cNvPr>
          <p:cNvSpPr/>
          <p:nvPr userDrawn="1"/>
        </p:nvSpPr>
        <p:spPr>
          <a:xfrm>
            <a:off x="0" y="0"/>
            <a:ext cx="4076700" cy="6872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9653883-E4AF-46F0-84DD-4274063EA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09" r="27748" b="25970"/>
          <a:stretch/>
        </p:blipFill>
        <p:spPr>
          <a:xfrm>
            <a:off x="-2" y="2343943"/>
            <a:ext cx="4076701" cy="4513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3176546" cy="5105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654" y="838200"/>
            <a:ext cx="7215145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410200" cy="473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70496-488A-4BE5-86BB-E1915DB05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1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AE45-8D46-4FFE-BD8D-9181BEE2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F27B58-6606-434A-8DE1-B56A20E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8A827-C09C-40B6-9186-EBE120FE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1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Statem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70496-488A-4BE5-86BB-E1915DB05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0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B4199D6-4BCD-4FB8-918A-7AE203C56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748" b="25595"/>
          <a:stretch/>
        </p:blipFill>
        <p:spPr>
          <a:xfrm>
            <a:off x="5094515" y="906870"/>
            <a:ext cx="7097486" cy="5951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98448"/>
            <a:ext cx="10149840" cy="2103120"/>
          </a:xfrm>
        </p:spPr>
        <p:txBody>
          <a:bodyPr anchor="t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9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B4199D6-4BCD-4FB8-918A-7AE203C56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748" b="25595"/>
          <a:stretch/>
        </p:blipFill>
        <p:spPr>
          <a:xfrm>
            <a:off x="5094515" y="906870"/>
            <a:ext cx="7097486" cy="5951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98448"/>
            <a:ext cx="10149840" cy="2103120"/>
          </a:xfrm>
        </p:spPr>
        <p:txBody>
          <a:bodyPr anchor="t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115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6F5402A-7C9C-407B-A15D-B316AFFBB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7748" b="25595"/>
          <a:stretch/>
        </p:blipFill>
        <p:spPr>
          <a:xfrm>
            <a:off x="5094515" y="899592"/>
            <a:ext cx="7097486" cy="59511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EB223-6D4E-42BA-96B0-E2BA14933BC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298448"/>
            <a:ext cx="10149840" cy="2103120"/>
          </a:xfrm>
        </p:spPr>
        <p:txBody>
          <a:bodyPr anchor="t"/>
          <a:lstStyle>
            <a:lvl1pPr algn="l">
              <a:defRPr lang="en-US" sz="5400" b="1" kern="12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49B69-D2F7-4DF7-A637-63139373FE5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9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6FCA-548A-420D-8950-C88DEE2CA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slide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570A0-C99F-4D32-B653-ABCD001B4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95400"/>
            <a:ext cx="5413248" cy="4648200"/>
          </a:xfrm>
        </p:spPr>
        <p:txBody>
          <a:bodyPr numCol="1" spcCol="457200"/>
          <a:lstStyle>
            <a:lvl1pPr marL="365760" indent="-365760">
              <a:spcBef>
                <a:spcPts val="2400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365760" indent="0">
              <a:buNone/>
              <a:defRPr>
                <a:solidFill>
                  <a:schemeClr val="tx2"/>
                </a:solidFill>
              </a:defRPr>
            </a:lvl2pPr>
            <a:lvl3pPr marL="548640" indent="-18288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758952" indent="-182880">
              <a:buFont typeface="Arial" panose="020B0604020202020204" pitchFamily="34" charset="0"/>
              <a:buChar char="‒"/>
              <a:defRPr sz="1600">
                <a:solidFill>
                  <a:schemeClr val="tx2"/>
                </a:solidFill>
              </a:defRPr>
            </a:lvl4pPr>
            <a:lvl5pPr marL="0" indent="0">
              <a:defRPr b="0">
                <a:latin typeface="+mn-lt"/>
              </a:defRPr>
            </a:lvl5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.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1">
              <a:spcAft>
                <a:spcPts val="600"/>
              </a:spcAft>
            </a:pP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E751-9358-4C78-ACE8-BAAA85B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10pt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93D0-FB79-49CF-82B3-81EA0F61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8584" y="6399800"/>
            <a:ext cx="395416" cy="457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B2C3A7-196C-4F4F-B9E7-1125B1C592EB}"/>
              </a:ext>
            </a:extLst>
          </p:cNvPr>
          <p:cNvSpPr/>
          <p:nvPr userDrawn="1"/>
        </p:nvSpPr>
        <p:spPr>
          <a:xfrm rot="5400000">
            <a:off x="2659562" y="-2674438"/>
            <a:ext cx="6872876" cy="12192000"/>
          </a:xfrm>
          <a:prstGeom prst="rect">
            <a:avLst/>
          </a:prstGeom>
          <a:gradFill>
            <a:gsLst>
              <a:gs pos="0">
                <a:schemeClr val="accent3">
                  <a:alpha val="35000"/>
                </a:schemeClr>
              </a:gs>
              <a:gs pos="30000">
                <a:schemeClr val="accent2">
                  <a:alpha val="55000"/>
                </a:schemeClr>
              </a:gs>
              <a:gs pos="100000">
                <a:srgbClr val="221F72"/>
              </a:gs>
              <a:gs pos="80000">
                <a:srgbClr val="0067A8"/>
              </a:gs>
              <a:gs pos="60000">
                <a:schemeClr val="accent1"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399"/>
            <a:ext cx="10149840" cy="210312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and person in white lab coats&#10;&#10;Description automatically generated">
            <a:extLst>
              <a:ext uri="{FF2B5EF4-FFF2-40B4-BE49-F238E27FC236}">
                <a16:creationId xmlns:a16="http://schemas.microsoft.com/office/drawing/2014/main" id="{C84B2ECE-BC38-AAEE-CF0E-1F5657A88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97"/>
          <a:stretch/>
        </p:blipFill>
        <p:spPr>
          <a:xfrm>
            <a:off x="0" y="0"/>
            <a:ext cx="12192000" cy="6857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A4F261-36E4-8926-F3C7-C4C1EA426D2A}"/>
              </a:ext>
            </a:extLst>
          </p:cNvPr>
          <p:cNvSpPr/>
          <p:nvPr userDrawn="1"/>
        </p:nvSpPr>
        <p:spPr>
          <a:xfrm rot="5400000">
            <a:off x="2670646" y="-2670646"/>
            <a:ext cx="6872876" cy="12214167"/>
          </a:xfrm>
          <a:prstGeom prst="rect">
            <a:avLst/>
          </a:prstGeom>
          <a:gradFill>
            <a:gsLst>
              <a:gs pos="0">
                <a:schemeClr val="accent3">
                  <a:alpha val="35000"/>
                </a:schemeClr>
              </a:gs>
              <a:gs pos="30000">
                <a:schemeClr val="accent2">
                  <a:alpha val="55000"/>
                </a:schemeClr>
              </a:gs>
              <a:gs pos="100000">
                <a:srgbClr val="221F72"/>
              </a:gs>
              <a:gs pos="80000">
                <a:srgbClr val="0067A8"/>
              </a:gs>
              <a:gs pos="60000">
                <a:schemeClr val="accent1"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399"/>
            <a:ext cx="10149840" cy="210312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nurse and a child in a hospital&#10;&#10;Description automatically generated">
            <a:extLst>
              <a:ext uri="{FF2B5EF4-FFF2-40B4-BE49-F238E27FC236}">
                <a16:creationId xmlns:a16="http://schemas.microsoft.com/office/drawing/2014/main" id="{4DE8735C-538F-CD7A-F140-CC23C30EF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44"/>
          <a:stretch/>
        </p:blipFill>
        <p:spPr>
          <a:xfrm>
            <a:off x="706582" y="0"/>
            <a:ext cx="11485418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A4F261-36E4-8926-F3C7-C4C1EA426D2A}"/>
              </a:ext>
            </a:extLst>
          </p:cNvPr>
          <p:cNvSpPr/>
          <p:nvPr userDrawn="1"/>
        </p:nvSpPr>
        <p:spPr>
          <a:xfrm rot="5400000">
            <a:off x="2667262" y="-2666738"/>
            <a:ext cx="6857476" cy="12192000"/>
          </a:xfrm>
          <a:prstGeom prst="rect">
            <a:avLst/>
          </a:prstGeom>
          <a:gradFill>
            <a:gsLst>
              <a:gs pos="0">
                <a:schemeClr val="accent3">
                  <a:alpha val="35000"/>
                </a:schemeClr>
              </a:gs>
              <a:gs pos="30000">
                <a:schemeClr val="accent2">
                  <a:alpha val="55000"/>
                </a:schemeClr>
              </a:gs>
              <a:gs pos="100000">
                <a:srgbClr val="221F72"/>
              </a:gs>
              <a:gs pos="80000">
                <a:srgbClr val="0067A8"/>
              </a:gs>
              <a:gs pos="60000">
                <a:schemeClr val="accent1"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6E92C-21AA-4D87-8CD1-5A73582D0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399"/>
            <a:ext cx="10149840" cy="2103120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1319D-FC86-45AB-9267-8149D980E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40480"/>
            <a:ext cx="8686800" cy="210312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49F7B-4013-4EBF-B8D4-C7DA58D7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48CDDE-8927-459A-9875-8908BBB6EB5C}"/>
              </a:ext>
            </a:extLst>
          </p:cNvPr>
          <p:cNvSpPr/>
          <p:nvPr userDrawn="1"/>
        </p:nvSpPr>
        <p:spPr>
          <a:xfrm>
            <a:off x="0" y="6400325"/>
            <a:ext cx="12192000" cy="45767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33CEF-11D9-4DC3-B9EF-1617A697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736A-6D1A-4423-9926-2754A19D7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11277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A167-EC98-47C4-A922-E2CD025C9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99800"/>
            <a:ext cx="5410200" cy="458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10pt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0EDEFD-FF6A-4F64-B144-5C010BD19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b="26147"/>
          <a:stretch/>
        </p:blipFill>
        <p:spPr>
          <a:xfrm>
            <a:off x="10839735" y="6047941"/>
            <a:ext cx="1346630" cy="809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307F2-E279-4E4B-8DA3-CDA72378D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264" y="6399800"/>
            <a:ext cx="395416" cy="4576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C470496-488A-4BE5-86BB-E1915DB05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649" r:id="rId3"/>
    <p:sldLayoutId id="2147483707" r:id="rId4"/>
    <p:sldLayoutId id="2147483677" r:id="rId5"/>
    <p:sldLayoutId id="2147483691" r:id="rId6"/>
    <p:sldLayoutId id="2147483663" r:id="rId7"/>
    <p:sldLayoutId id="2147483708" r:id="rId8"/>
    <p:sldLayoutId id="2147483710" r:id="rId9"/>
    <p:sldLayoutId id="2147483709" r:id="rId10"/>
    <p:sldLayoutId id="2147483700" r:id="rId11"/>
    <p:sldLayoutId id="2147483705" r:id="rId12"/>
    <p:sldLayoutId id="2147483679" r:id="rId13"/>
    <p:sldLayoutId id="2147483678" r:id="rId14"/>
    <p:sldLayoutId id="2147483650" r:id="rId15"/>
    <p:sldLayoutId id="2147483659" r:id="rId16"/>
    <p:sldLayoutId id="2147483660" r:id="rId17"/>
    <p:sldLayoutId id="2147483656" r:id="rId18"/>
    <p:sldLayoutId id="2147483661" r:id="rId19"/>
    <p:sldLayoutId id="2147483657" r:id="rId20"/>
    <p:sldLayoutId id="2147483687" r:id="rId21"/>
    <p:sldLayoutId id="2147483674" r:id="rId22"/>
    <p:sldLayoutId id="2147483654" r:id="rId23"/>
    <p:sldLayoutId id="214748369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93192" indent="-18288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85750" indent="-285750" algn="l" defTabSz="914400" rtl="0" eaLnBrk="1" latinLnBrk="0" hangingPunct="1">
        <a:lnSpc>
          <a:spcPct val="100000"/>
        </a:lnSpc>
        <a:spcBef>
          <a:spcPct val="0"/>
        </a:spcBef>
        <a:spcAft>
          <a:spcPts val="1000"/>
        </a:spcAft>
        <a:buFont typeface="Wingdings" panose="05000000000000000000" pitchFamily="2" charset="2"/>
        <a:buChar char=""/>
        <a:defRPr sz="1400" b="1" kern="1200" cap="all" spc="300" baseline="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8" orient="horz" pos="4032" userDrawn="1">
          <p15:clr>
            <a:srgbClr val="F26B43"/>
          </p15:clr>
        </p15:guide>
        <p15:guide id="9" orient="horz" pos="3744" userDrawn="1">
          <p15:clr>
            <a:srgbClr val="F26B43"/>
          </p15:clr>
        </p15:guide>
        <p15:guide id="10" pos="3696" userDrawn="1">
          <p15:clr>
            <a:srgbClr val="F26B43"/>
          </p15:clr>
        </p15:guide>
        <p15:guide id="11" pos="3984" userDrawn="1">
          <p15:clr>
            <a:srgbClr val="F26B43"/>
          </p15:clr>
        </p15:guide>
        <p15:guide id="12" orient="horz" pos="528" userDrawn="1">
          <p15:clr>
            <a:srgbClr val="F26B43"/>
          </p15:clr>
        </p15:guide>
        <p15:guide id="13" orient="horz" pos="816" userDrawn="1">
          <p15:clr>
            <a:srgbClr val="F26B43"/>
          </p15:clr>
        </p15:guide>
        <p15:guide id="14" orient="horz" pos="2280" userDrawn="1">
          <p15:clr>
            <a:srgbClr val="F26B43"/>
          </p15:clr>
        </p15:guide>
        <p15:guide id="15" orient="horz" pos="2136" userDrawn="1">
          <p15:clr>
            <a:srgbClr val="F26B43"/>
          </p15:clr>
        </p15:guide>
        <p15:guide id="16" orient="horz" pos="2424" userDrawn="1">
          <p15:clr>
            <a:srgbClr val="F26B43"/>
          </p15:clr>
        </p15:guide>
        <p15:guide id="17" pos="5112" userDrawn="1">
          <p15:clr>
            <a:srgbClr val="FDE53C"/>
          </p15:clr>
        </p15:guide>
        <p15:guide id="22" pos="2568" userDrawn="1">
          <p15:clr>
            <a:srgbClr val="FDE53C"/>
          </p15:clr>
        </p15:guide>
        <p15:guide id="23" pos="5760" userDrawn="1">
          <p15:clr>
            <a:srgbClr val="FDE53C"/>
          </p15:clr>
        </p15:guide>
        <p15:guide id="24" pos="1920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microsoft.com/office/2018/10/relationships/comments" Target="../comments/modernComment_16A_6EB1F9CB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4DB1-AF34-4209-9E62-508226580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10149840" cy="2095500"/>
          </a:xfrm>
        </p:spPr>
        <p:txBody>
          <a:bodyPr/>
          <a:lstStyle/>
          <a:p>
            <a:r>
              <a:rPr lang="en-US" dirty="0"/>
              <a:t>AANP 66</a:t>
            </a:r>
            <a:r>
              <a:rPr lang="en-US" baseline="30000" dirty="0"/>
              <a:t>th</a:t>
            </a:r>
            <a:r>
              <a:rPr lang="en-US" dirty="0"/>
              <a:t> Annual Diagnostic Slide Session</a:t>
            </a:r>
            <a:br>
              <a:rPr lang="en-US" dirty="0"/>
            </a:br>
            <a:r>
              <a:rPr lang="en-US" dirty="0"/>
              <a:t>CASE 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2A6C6-1AA5-45C6-B45D-BC3E5EEC0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8099"/>
            <a:ext cx="8686800" cy="2095499"/>
          </a:xfrm>
        </p:spPr>
        <p:txBody>
          <a:bodyPr/>
          <a:lstStyle/>
          <a:p>
            <a:r>
              <a:rPr lang="en-US" dirty="0"/>
              <a:t>Lakshmi Shree K. Mahadevan, MD</a:t>
            </a:r>
          </a:p>
          <a:p>
            <a:r>
              <a:rPr lang="en-US" dirty="0"/>
              <a:t>Clinical Neuropathology Fellow</a:t>
            </a:r>
          </a:p>
          <a:p>
            <a:endParaRPr lang="en-US" dirty="0"/>
          </a:p>
          <a:p>
            <a:r>
              <a:rPr lang="en-US" dirty="0"/>
              <a:t>Jamie Walker, MD-PhD</a:t>
            </a:r>
          </a:p>
          <a:p>
            <a:r>
              <a:rPr lang="en-US" dirty="0"/>
              <a:t>Associate Professor Neuropathology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88490A8-53E0-C7EF-081B-7F323D7A46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0028" y="5561235"/>
            <a:ext cx="2596896" cy="8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8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D3B4-A254-12E4-7990-BAB75EE2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65EF-22C5-E152-0BAB-A31FB773E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har char="•"/>
            </a:pPr>
            <a:r>
              <a:rPr lang="en-US" dirty="0"/>
              <a:t>Infectious meningoencephalitis</a:t>
            </a:r>
          </a:p>
          <a:p>
            <a:pPr marL="468630" lvl="1" indent="-285750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Viral brainstem encephalitis</a:t>
            </a:r>
          </a:p>
          <a:p>
            <a:pPr marL="468630" lvl="1" indent="-285750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Amoebic meningoencephalitis</a:t>
            </a:r>
          </a:p>
          <a:p>
            <a:pPr marL="468630" lvl="1" indent="-285750">
              <a:lnSpc>
                <a:spcPct val="200000"/>
              </a:lnSpc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Listeria rhombencephalitis</a:t>
            </a:r>
          </a:p>
          <a:p>
            <a:pPr marL="285750" indent="-285750">
              <a:lnSpc>
                <a:spcPct val="200000"/>
              </a:lnSpc>
              <a:buChar char="•"/>
            </a:pPr>
            <a:r>
              <a:rPr lang="en-US" dirty="0">
                <a:ea typeface="+mn-lt"/>
                <a:cs typeface="+mn-lt"/>
              </a:rPr>
              <a:t>Demyelinating disease (ADEM, MS variant)</a:t>
            </a:r>
            <a:endParaRPr lang="en-US" dirty="0">
              <a:cs typeface="Arial" panose="020B0604020202020204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F47A5-B553-2850-509D-C748FEB0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7A6D-03BE-2E6A-9D3D-67A27CCC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Infectious Workup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C0E13B2-774C-A293-4084-B18E52E0A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734232"/>
              </p:ext>
            </p:extLst>
          </p:nvPr>
        </p:nvGraphicFramePr>
        <p:xfrm>
          <a:off x="457200" y="1379220"/>
          <a:ext cx="11277600" cy="44805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247534275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3356393673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7186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Test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Result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Interpretation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339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SV40 (JC virus) IHC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Excludes PML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562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HSV-1 / HSV-2 IHC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Excludes herpetic encephalitis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4078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VZV IHC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Excludes zoster encephalitis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961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Spirochete IHC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 evidence of neurosyphilis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178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AFB stain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 mycobacteria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661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Gram stain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 bacterial organisms seen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346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GMS / PAS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 fungal elements or amoeba cysts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385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CSF Meningoencephalitis PCR panel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 common pathogens detected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61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NMO / MOG Antibodies (Mayo Panel)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Excludes demyelinating diseases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35481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2936D-B087-D7D0-98B5-2B7A0F9A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8D01-972C-3446-6083-D6B1D1FE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E6C34-9878-694D-42AB-E42CA4B3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11277600" cy="10799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Specimen was sent to CDC to test for amoeba and to Mayo clinic labs for broad range bacterial PCR and sequencing</a:t>
            </a:r>
          </a:p>
          <a:p>
            <a:r>
              <a:rPr lang="en-US" dirty="0"/>
              <a:t>Result: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19CD9-6404-0F2A-CE37-4EF32682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3CE98-CAFC-28A6-BF7E-CF9D07DFC8B2}"/>
              </a:ext>
            </a:extLst>
          </p:cNvPr>
          <p:cNvSpPr txBox="1"/>
          <p:nvPr/>
        </p:nvSpPr>
        <p:spPr>
          <a:xfrm>
            <a:off x="457200" y="2532993"/>
            <a:ext cx="7646276" cy="4582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sv-SE" sz="1800" b="0" i="0" u="none" strike="noStrike" baseline="0">
                <a:latin typeface="Arial" panose="020B0604020202020204" pitchFamily="34" charset="0"/>
              </a:rPr>
              <a:t>Negative for Naegleria fowleri, Acanthamoeba and Balamuthia mandrillaris</a:t>
            </a:r>
          </a:p>
          <a:p>
            <a:pPr algn="l">
              <a:spcAft>
                <a:spcPts val="600"/>
              </a:spcAft>
            </a:pPr>
            <a:endParaRPr lang="en-US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A8FAF-A3EC-78E8-6DD9-29E281CD73D6}"/>
              </a:ext>
            </a:extLst>
          </p:cNvPr>
          <p:cNvSpPr txBox="1"/>
          <p:nvPr/>
        </p:nvSpPr>
        <p:spPr>
          <a:xfrm>
            <a:off x="457199" y="3429000"/>
            <a:ext cx="8015469" cy="610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3600" b="1" dirty="0"/>
              <a:t>Positive for Listeria Monocytogenes</a:t>
            </a:r>
          </a:p>
        </p:txBody>
      </p:sp>
    </p:spTree>
    <p:extLst>
      <p:ext uri="{BB962C8B-B14F-4D97-AF65-F5344CB8AC3E}">
        <p14:creationId xmlns:p14="http://schemas.microsoft.com/office/powerpoint/2010/main" val="13904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43E5-373A-1533-A52A-99F07E86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Follow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088D2-5D48-3939-86F9-97640AEC9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Patient completed 10 w course of IV Ampicillin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Impaired mobility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Developed autonomic dysfunction and hypotension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Diaphragmatic paralysis requiring stimulator placement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B/L Exposure keratopathy requiring </a:t>
            </a:r>
            <a:r>
              <a:rPr lang="en-US" dirty="0" err="1">
                <a:cs typeface="Arial"/>
              </a:rPr>
              <a:t>tarsoraphy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Patient has been to rehab multiple times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Respiratory status: stable on BIPAP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Residual dysarthria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3AFD0-8298-897B-06DB-FE5E2A8A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F541A-DC6D-66D1-F838-FDD4E5A9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Listeria meningoencephalitis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0497-216A-B61A-D828-0544A94C0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8"/>
            <a:ext cx="4551609" cy="464820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Char char="•"/>
            </a:pPr>
            <a:r>
              <a:rPr lang="en-US" sz="1600" dirty="0"/>
              <a:t>3rd most common cause of bacterial meningitis</a:t>
            </a:r>
            <a:endParaRPr lang="en-US" dirty="0">
              <a:cs typeface="Arial" panose="020B0604020202020204"/>
            </a:endParaRPr>
          </a:p>
          <a:p>
            <a:pPr marL="285750" indent="-285750">
              <a:buChar char="•"/>
            </a:pPr>
            <a:r>
              <a:rPr lang="en-US" sz="1600" dirty="0"/>
              <a:t>Transmitted by contaminated food (meat and poultry)</a:t>
            </a:r>
            <a:endParaRPr lang="en-US" dirty="0">
              <a:cs typeface="Arial" panose="020B0604020202020204"/>
            </a:endParaRPr>
          </a:p>
          <a:p>
            <a:pPr marL="285750" indent="-285750">
              <a:buChar char="•"/>
            </a:pPr>
            <a:r>
              <a:rPr lang="en-US" sz="1600" dirty="0">
                <a:cs typeface="Arial"/>
              </a:rPr>
              <a:t>Cerebritis is rare-immunocompromised host</a:t>
            </a:r>
          </a:p>
          <a:p>
            <a:pPr marL="285750" indent="-285750">
              <a:buChar char="•"/>
            </a:pPr>
            <a:r>
              <a:rPr lang="en-US" sz="1600" b="1" dirty="0" err="1"/>
              <a:t>Rhombencephalistis</a:t>
            </a:r>
            <a:r>
              <a:rPr lang="en-US" sz="1600" b="1" dirty="0"/>
              <a:t> can occur in immunocompetent host</a:t>
            </a:r>
            <a:endParaRPr lang="en-US" sz="1600" dirty="0">
              <a:cs typeface="Arial"/>
            </a:endParaRPr>
          </a:p>
          <a:p>
            <a:pPr marL="285750" indent="-285750">
              <a:buChar char="•"/>
            </a:pPr>
            <a:r>
              <a:rPr lang="en-US" sz="1600" dirty="0"/>
              <a:t>Invades cranial nerves via retrograde axonal transport </a:t>
            </a:r>
            <a:endParaRPr lang="en-US" sz="1600" dirty="0">
              <a:cs typeface="Arial"/>
            </a:endParaRPr>
          </a:p>
          <a:p>
            <a:pPr marL="285750" indent="-285750">
              <a:buChar char="•"/>
            </a:pPr>
            <a:r>
              <a:rPr lang="en-US" sz="1600" b="1" dirty="0"/>
              <a:t>Efferocytosis: </a:t>
            </a:r>
            <a:r>
              <a:rPr lang="en-US" sz="1600" dirty="0"/>
              <a:t>Engulfment of red blood cells and debris by macrophages in necrotic and inflamed areas, cell to cell spread by pore forming toxins from bacteria</a:t>
            </a:r>
            <a:endParaRPr lang="en-US" sz="1600" dirty="0">
              <a:cs typeface="Arial" panose="020B0604020202020204"/>
            </a:endParaRPr>
          </a:p>
          <a:p>
            <a:pPr marL="285750" indent="-285750">
              <a:buChar char="•"/>
            </a:pPr>
            <a:r>
              <a:rPr lang="en-US" sz="1600" b="1" dirty="0"/>
              <a:t>Granulomatous inflammation less common</a:t>
            </a:r>
            <a:r>
              <a:rPr lang="en-US" sz="1600" dirty="0"/>
              <a:t>, may be observed in immunocompromised</a:t>
            </a:r>
            <a:endParaRPr lang="en-US" sz="1600" dirty="0">
              <a:cs typeface="Arial" panose="020B0604020202020204"/>
            </a:endParaRPr>
          </a:p>
          <a:p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ECAA8-0453-5F67-1FD9-22FDBD32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6D0599-1702-10B4-0ACA-DE24ACFA95D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rcRect t="23" b="50368"/>
          <a:stretch>
            <a:fillRect/>
          </a:stretch>
        </p:blipFill>
        <p:spPr>
          <a:xfrm>
            <a:off x="5358687" y="1294849"/>
            <a:ext cx="6695681" cy="4649193"/>
          </a:xfrm>
        </p:spPr>
      </p:pic>
    </p:spTree>
    <p:extLst>
      <p:ext uri="{BB962C8B-B14F-4D97-AF65-F5344CB8AC3E}">
        <p14:creationId xmlns:p14="http://schemas.microsoft.com/office/powerpoint/2010/main" val="81062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9168-75BF-51C8-04D2-5FB70A68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E853C-695E-1FA2-83AB-7A8CA2C2D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Char char="•"/>
            </a:pPr>
            <a:r>
              <a:rPr lang="en-US" dirty="0">
                <a:cs typeface="Arial"/>
              </a:rPr>
              <a:t>Listeria rhombencephalitis is a distinct entity that can affect immunocompetent individuals, unlike Listeria cerebritis</a:t>
            </a:r>
          </a:p>
          <a:p>
            <a:pPr marL="285750" indent="-285750"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Char char="•"/>
            </a:pPr>
            <a:r>
              <a:rPr lang="en-US" dirty="0">
                <a:cs typeface="Arial"/>
              </a:rPr>
              <a:t>The histology and clinical context raised consideration of primary amoebic meningoencephalitis</a:t>
            </a:r>
          </a:p>
          <a:p>
            <a:pPr marL="285750" indent="-285750"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Char char="•"/>
            </a:pPr>
            <a:r>
              <a:rPr lang="en-US" dirty="0">
                <a:cs typeface="Arial"/>
              </a:rPr>
              <a:t>L. monocytogenes may reach the brainstem via the trigeminal nerve through damaged oropharyngeal mucosa, or via the </a:t>
            </a:r>
            <a:r>
              <a:rPr lang="en-US" dirty="0" err="1">
                <a:cs typeface="Arial"/>
              </a:rPr>
              <a:t>vagus</a:t>
            </a:r>
            <a:r>
              <a:rPr lang="en-US" dirty="0">
                <a:cs typeface="Arial"/>
              </a:rPr>
              <a:t> nerve through enteric neurons</a:t>
            </a:r>
          </a:p>
          <a:p>
            <a:pPr marL="285750" indent="-285750"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Char char="•"/>
            </a:pPr>
            <a:r>
              <a:rPr lang="en-US" dirty="0">
                <a:cs typeface="Arial"/>
              </a:rPr>
              <a:t>CSF PCR may be negative in axonal transport–mediated spread, unlike ventriculitis</a:t>
            </a:r>
          </a:p>
          <a:p>
            <a:pPr marL="285750" indent="-285750"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Char char="•"/>
            </a:pPr>
            <a:r>
              <a:rPr lang="en-US" dirty="0">
                <a:cs typeface="Arial"/>
              </a:rPr>
              <a:t>High-resolution MRI is critical to detect cranial nerve involvement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941E5-4474-E083-922C-E7C0F191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7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827B-069E-4FC7-82AB-71C5F110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9B6EA-B512-41C3-832F-E3C65A40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384" y="6399800"/>
            <a:ext cx="395416" cy="457676"/>
          </a:xfrm>
        </p:spPr>
        <p:txBody>
          <a:bodyPr/>
          <a:lstStyle/>
          <a:p>
            <a:fld id="{BC470496-488A-4BE5-86BB-E1915DB050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375811-1840-FEA9-F16E-021DEB53F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10778359" cy="4648200"/>
          </a:xfrm>
        </p:spPr>
        <p:txBody>
          <a:bodyPr spcCol="457200"/>
          <a:lstStyle/>
          <a:p>
            <a:pPr marL="708660" lvl="1" indent="-342900">
              <a:spcAft>
                <a:spcPts val="600"/>
              </a:spcAft>
              <a:buAutoNum type="arabicPeriod"/>
            </a:pPr>
            <a:r>
              <a:rPr lang="en-US"/>
              <a:t>Wei P, Bao R, Fan Y. Brainstem Encephalitis Caused by Listeria monocytogenes. Pathogens. 2020 Aug 30;9(9):715. doi: 10.3390/pathogens9090715. PMID: 32872638; PMCID: PMC7558588.</a:t>
            </a:r>
          </a:p>
          <a:p>
            <a:pPr marL="708660" lvl="1" indent="-342900">
              <a:spcAft>
                <a:spcPts val="600"/>
              </a:spcAft>
              <a:buAutoNum type="arabicPeriod"/>
            </a:pPr>
            <a:r>
              <a:rPr lang="en-US" err="1"/>
              <a:t>Engelen</a:t>
            </a:r>
            <a:r>
              <a:rPr lang="en-US"/>
              <a:t>-Lee JY, Koopmans MM, Brouwer MC, </a:t>
            </a:r>
            <a:r>
              <a:rPr lang="en-US" err="1"/>
              <a:t>Aronica</a:t>
            </a:r>
            <a:r>
              <a:rPr lang="en-US"/>
              <a:t> E, van de Beek D. Histopathology of Listeria Meningitis. J </a:t>
            </a:r>
            <a:r>
              <a:rPr lang="en-US" err="1"/>
              <a:t>Neuropathol</a:t>
            </a:r>
            <a:r>
              <a:rPr lang="en-US"/>
              <a:t> Exp Neurol. 2018 Oct 1;77(10):950-957. doi: 10.1093/</a:t>
            </a:r>
            <a:r>
              <a:rPr lang="en-US" err="1"/>
              <a:t>jnen</a:t>
            </a:r>
            <a:r>
              <a:rPr lang="en-US"/>
              <a:t>/nly077. PMID: 30169667; PMCID: PMC6140438.</a:t>
            </a:r>
          </a:p>
          <a:p>
            <a:pPr marL="708660" lvl="1" indent="-342900">
              <a:spcAft>
                <a:spcPts val="600"/>
              </a:spcAft>
              <a:buAutoNum type="arabicPeriod"/>
            </a:pPr>
            <a:r>
              <a:rPr lang="en-US" err="1"/>
              <a:t>Disson</a:t>
            </a:r>
            <a:r>
              <a:rPr lang="en-US"/>
              <a:t> O, </a:t>
            </a:r>
            <a:r>
              <a:rPr lang="en-US" err="1"/>
              <a:t>Lecuit</a:t>
            </a:r>
            <a:r>
              <a:rPr lang="en-US"/>
              <a:t> M. Targeting of the central nervous system by Listeria monocytogenes. Virulence. 2012 Mar-Apr;3(2):213-21. doi: 10.4161/viru.19586. Epub 2012 Mar 1. PMID: 22460636; PMCID: PMC3396700.</a:t>
            </a:r>
          </a:p>
          <a:p>
            <a:pPr marL="708660" lvl="1" indent="-342900">
              <a:spcAft>
                <a:spcPts val="600"/>
              </a:spcAft>
              <a:buAutoNum type="arabicPeriod"/>
            </a:pPr>
            <a:r>
              <a:rPr lang="en-US" err="1"/>
              <a:t>Guarner</a:t>
            </a:r>
            <a:r>
              <a:rPr lang="en-US"/>
              <a:t>, J., Bartlett, J., Shieh, WJ. et al. Histopathologic spectrum and immunohistochemical diagnosis of amebic meningoencephalitis. Mod </a:t>
            </a:r>
            <a:r>
              <a:rPr lang="en-US" err="1"/>
              <a:t>Pathol</a:t>
            </a:r>
            <a:r>
              <a:rPr lang="en-US"/>
              <a:t> 20, 1230–1237 (2007). https://doi.org/10.1038/modpathol.3800973</a:t>
            </a:r>
          </a:p>
        </p:txBody>
      </p:sp>
    </p:spTree>
    <p:extLst>
      <p:ext uri="{BB962C8B-B14F-4D97-AF65-F5344CB8AC3E}">
        <p14:creationId xmlns:p14="http://schemas.microsoft.com/office/powerpoint/2010/main" val="163232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B6ED-FE8F-43B2-B33A-938BB548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</p:spPr>
        <p:txBody>
          <a:bodyPr/>
          <a:lstStyle/>
          <a:p>
            <a:r>
              <a:rPr lang="en-US"/>
              <a:t>Clinical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072E2-2E80-4A34-86E5-D1A5AC28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6452647" cy="464820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en-US" dirty="0"/>
              <a:t>59-year-old female with 3 days of nausea, vomiting, hoarseness and dysphagia</a:t>
            </a:r>
            <a:endParaRPr lang="en-US" dirty="0">
              <a:cs typeface="Arial" panose="020B0604020202020204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dirty="0">
                <a:cs typeface="Arial" panose="020B0604020202020204"/>
              </a:rPr>
              <a:t>Intermittent fevers 3 weeks prior to this presentation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dirty="0"/>
              <a:t>On exam: Decreased left trigeminal nerve (V2/V3) sensation, hypophonic voice (vocal cord paralysis), and nystagmus</a:t>
            </a:r>
            <a:endParaRPr lang="en-US" dirty="0">
              <a:cs typeface="Arial" panose="020B0604020202020204"/>
            </a:endParaRP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dirty="0">
                <a:cs typeface="Arial" panose="020B0604020202020204"/>
              </a:rPr>
              <a:t>H/o swimming and kayaking near a sewage treatment plant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dirty="0">
                <a:cs typeface="Arial" panose="020B0604020202020204"/>
              </a:rPr>
              <a:t>Extensive travel history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US" dirty="0">
                <a:cs typeface="Arial" panose="020B0604020202020204"/>
              </a:rPr>
              <a:t>Shortly after initial presentation, she had acute respiratory failure with decline on neurological examination</a:t>
            </a:r>
          </a:p>
          <a:p>
            <a:pPr marL="285750" indent="-285750">
              <a:buChar char="•"/>
            </a:pPr>
            <a:endParaRPr lang="en-US" dirty="0">
              <a:cs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E378B-42D5-4D25-8A13-442F4D46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83F25-7EA7-3EC8-9CAF-8DF55B3FF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797" y="372966"/>
            <a:ext cx="2443149" cy="58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1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F764EB-2A9B-8D46-4BF2-E51DC49E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</p:spPr>
        <p:txBody>
          <a:bodyPr anchor="t">
            <a:normAutofit/>
          </a:bodyPr>
          <a:lstStyle/>
          <a:p>
            <a:r>
              <a:rPr lang="en-US" sz="2700"/>
              <a:t>MRI findings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04E7C6-05BA-E960-7AB4-F32E3975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41" r="11759" b="4"/>
          <a:stretch/>
        </p:blipFill>
        <p:spPr>
          <a:xfrm>
            <a:off x="457200" y="1295398"/>
            <a:ext cx="3447288" cy="4648202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B1BB8-998F-CB88-EEAD-90DDBFE8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64" y="6399800"/>
            <a:ext cx="395416" cy="45767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470496-488A-4BE5-86BB-E1915DB0501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558754-CA6B-9EB9-DBA8-763B9F7E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60" r="10285" b="4"/>
          <a:stretch/>
        </p:blipFill>
        <p:spPr>
          <a:xfrm>
            <a:off x="4372357" y="1295398"/>
            <a:ext cx="3447288" cy="4648202"/>
          </a:xfrm>
          <a:prstGeom prst="rect">
            <a:avLst/>
          </a:prstGeom>
          <a:noFill/>
        </p:spPr>
      </p:pic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92C9E77-7CD8-EACD-CDF6-E3FCB67ADB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7514" y="1295398"/>
            <a:ext cx="3447288" cy="4648202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Char char="•"/>
            </a:pPr>
            <a:r>
              <a:rPr lang="en-US" dirty="0"/>
              <a:t>1.6 cm peripherally enhancing lesion in the dorsal left medulla and </a:t>
            </a:r>
            <a:r>
              <a:rPr lang="en-US" dirty="0" err="1"/>
              <a:t>cervicomedullary</a:t>
            </a:r>
            <a:r>
              <a:rPr lang="en-US" dirty="0"/>
              <a:t> junction with central restricted water diffusion</a:t>
            </a:r>
            <a:endParaRPr lang="en-US" dirty="0">
              <a:cs typeface="Arial" panose="020B0604020202020204"/>
            </a:endParaRPr>
          </a:p>
          <a:p>
            <a:pPr marL="285750" indent="-285750">
              <a:buChar char="•"/>
            </a:pPr>
            <a:r>
              <a:rPr lang="en-US" dirty="0"/>
              <a:t>L</a:t>
            </a:r>
            <a:r>
              <a:rPr lang="en-US" b="0" i="0" dirty="0">
                <a:effectLst/>
              </a:rPr>
              <a:t>inear enhancement along the left trigeminal nerve root entry zone with leptomeningeal enhancement</a:t>
            </a:r>
            <a:endParaRPr lang="en-US" b="0" i="0" dirty="0">
              <a:effectLst/>
              <a:cs typeface="Arial" panose="020B0604020202020204"/>
            </a:endParaRPr>
          </a:p>
          <a:p>
            <a:endParaRPr lang="en-US" dirty="0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B9D02993-AA08-A33B-3EE7-192E9352902B}"/>
              </a:ext>
            </a:extLst>
          </p:cNvPr>
          <p:cNvSpPr/>
          <p:nvPr/>
        </p:nvSpPr>
        <p:spPr>
          <a:xfrm>
            <a:off x="6799893" y="3912945"/>
            <a:ext cx="640080" cy="39188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B7911365-4D02-4F3D-DE6B-1976E5ECB11A}"/>
              </a:ext>
            </a:extLst>
          </p:cNvPr>
          <p:cNvSpPr/>
          <p:nvPr/>
        </p:nvSpPr>
        <p:spPr>
          <a:xfrm>
            <a:off x="2280444" y="3912944"/>
            <a:ext cx="640080" cy="39188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6B8C95-EDE7-2A7A-2E7E-0A2703C0DC00}"/>
              </a:ext>
            </a:extLst>
          </p:cNvPr>
          <p:cNvSpPr txBox="1"/>
          <p:nvPr/>
        </p:nvSpPr>
        <p:spPr>
          <a:xfrm>
            <a:off x="457200" y="1295398"/>
            <a:ext cx="131379" cy="2496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A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8A79023C-FDD0-F771-E7A1-9080372A886B}"/>
              </a:ext>
            </a:extLst>
          </p:cNvPr>
          <p:cNvSpPr txBox="1">
            <a:spLocks/>
          </p:cNvSpPr>
          <p:nvPr/>
        </p:nvSpPr>
        <p:spPr>
          <a:xfrm>
            <a:off x="457199" y="1295400"/>
            <a:ext cx="344728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"/>
              <a:defRPr sz="1400" b="1" kern="1200" cap="all" spc="3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Axial T2 FLAIR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B88A12D-EDAD-24A4-DEFC-3251DE8F8160}"/>
              </a:ext>
            </a:extLst>
          </p:cNvPr>
          <p:cNvSpPr txBox="1">
            <a:spLocks/>
          </p:cNvSpPr>
          <p:nvPr/>
        </p:nvSpPr>
        <p:spPr>
          <a:xfrm>
            <a:off x="4372358" y="1295400"/>
            <a:ext cx="3447287" cy="457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"/>
              <a:defRPr sz="1400" b="1" kern="1200" cap="all" spc="3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Sagittal T1 post contrast</a:t>
            </a:r>
          </a:p>
        </p:txBody>
      </p:sp>
    </p:spTree>
    <p:extLst>
      <p:ext uri="{BB962C8B-B14F-4D97-AF65-F5344CB8AC3E}">
        <p14:creationId xmlns:p14="http://schemas.microsoft.com/office/powerpoint/2010/main" val="171823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509044F-5743-F304-E2D2-B544F655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</p:spPr>
        <p:txBody>
          <a:bodyPr anchor="t">
            <a:normAutofit/>
          </a:bodyPr>
          <a:lstStyle/>
          <a:p>
            <a:r>
              <a:rPr lang="en-US" sz="2700"/>
              <a:t>Histology</a:t>
            </a:r>
          </a:p>
        </p:txBody>
      </p:sp>
      <p:pic>
        <p:nvPicPr>
          <p:cNvPr id="4" name="Picture 3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30026BF2-7734-2B71-BCFF-1A1F44EE96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44" r="18289" b="-2"/>
          <a:stretch>
            <a:fillRect/>
          </a:stretch>
        </p:blipFill>
        <p:spPr>
          <a:xfrm>
            <a:off x="4377635" y="1719470"/>
            <a:ext cx="3447288" cy="419100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833E1-EDAC-23D5-0E70-32F4096D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64" y="6399800"/>
            <a:ext cx="395416" cy="45767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470496-488A-4BE5-86BB-E1915DB0501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1" name="Content Placeholder 10" descr="A close-up of a microscope&#10;&#10;Description automatically generated">
            <a:extLst>
              <a:ext uri="{FF2B5EF4-FFF2-40B4-BE49-F238E27FC236}">
                <a16:creationId xmlns:a16="http://schemas.microsoft.com/office/drawing/2014/main" id="{A1061C6A-6E61-746E-3224-2D204BCE6B8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215487" y="1719470"/>
            <a:ext cx="3447288" cy="4191000"/>
          </a:xfrm>
          <a:noFill/>
        </p:spPr>
      </p:pic>
      <p:pic>
        <p:nvPicPr>
          <p:cNvPr id="9" name="Content Placeholder 8" descr="A purple and purple cell&#10;&#10;Description automatically generated with medium confidence">
            <a:extLst>
              <a:ext uri="{FF2B5EF4-FFF2-40B4-BE49-F238E27FC236}">
                <a16:creationId xmlns:a16="http://schemas.microsoft.com/office/drawing/2014/main" id="{C6B35CE1-477D-DC65-BBF1-1D242104565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40" y="1719470"/>
            <a:ext cx="3447288" cy="4191000"/>
          </a:xfrm>
          <a:noFill/>
        </p:spPr>
      </p:pic>
    </p:spTree>
    <p:extLst>
      <p:ext uri="{BB962C8B-B14F-4D97-AF65-F5344CB8AC3E}">
        <p14:creationId xmlns:p14="http://schemas.microsoft.com/office/powerpoint/2010/main" val="112059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275CD37-D934-1668-5DAD-AF8D0800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</p:spPr>
        <p:txBody>
          <a:bodyPr/>
          <a:lstStyle/>
          <a:p>
            <a:r>
              <a:rPr lang="en-US"/>
              <a:t>Histology</a:t>
            </a:r>
          </a:p>
        </p:txBody>
      </p:sp>
      <p:pic>
        <p:nvPicPr>
          <p:cNvPr id="12" name="Picture Placeholder 11" descr="A close-up of a microscope&#10;&#10;Description automatically generated">
            <a:extLst>
              <a:ext uri="{FF2B5EF4-FFF2-40B4-BE49-F238E27FC236}">
                <a16:creationId xmlns:a16="http://schemas.microsoft.com/office/drawing/2014/main" id="{0A566A14-D972-0BCB-D13A-1CC6590B2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486" y="3802743"/>
            <a:ext cx="5818414" cy="2322285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1D91C-6EC7-A0D9-3C27-4A032180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64" y="6399800"/>
            <a:ext cx="395416" cy="45767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470496-488A-4BE5-86BB-E1915DB0501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9C5F053-A852-967A-A528-854EC00EB7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2" y="3848100"/>
            <a:ext cx="5410200" cy="2095500"/>
          </a:xfrm>
        </p:spPr>
        <p:txBody>
          <a:bodyPr vert="horz" lIns="0" tIns="0" rIns="0" bIns="0" rtlCol="0" anchor="t">
            <a:noAutofit/>
          </a:bodyPr>
          <a:lstStyle/>
          <a:p>
            <a:endParaRPr lang="en-US">
              <a:cs typeface="Arial"/>
            </a:endParaRPr>
          </a:p>
          <a:p>
            <a:endParaRPr lang="en-US"/>
          </a:p>
        </p:txBody>
      </p:sp>
      <p:pic>
        <p:nvPicPr>
          <p:cNvPr id="14" name="Content Placeholder 13" descr="A close-up of a microscope&#10;&#10;Description automatically generated">
            <a:extLst>
              <a:ext uri="{FF2B5EF4-FFF2-40B4-BE49-F238E27FC236}">
                <a16:creationId xmlns:a16="http://schemas.microsoft.com/office/drawing/2014/main" id="{63F95267-04EB-84E6-3810-220F941C87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9672" y="1295400"/>
            <a:ext cx="5809342" cy="2496457"/>
          </a:xfrm>
          <a:noFill/>
        </p:spPr>
      </p:pic>
      <p:pic>
        <p:nvPicPr>
          <p:cNvPr id="10" name="Picture Placeholder 9" descr="A close-up of a microscope&#10;&#10;Description automatically generated">
            <a:extLst>
              <a:ext uri="{FF2B5EF4-FFF2-40B4-BE49-F238E27FC236}">
                <a16:creationId xmlns:a16="http://schemas.microsoft.com/office/drawing/2014/main" id="{9258A1FE-00BB-64BD-800D-3B60FDDD0F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486" y="1295400"/>
            <a:ext cx="5818414" cy="2496457"/>
          </a:xfrm>
          <a:noFill/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AD762B9E-5B54-AC82-FAA6-4E85338A9620}"/>
              </a:ext>
            </a:extLst>
          </p:cNvPr>
          <p:cNvSpPr/>
          <p:nvPr/>
        </p:nvSpPr>
        <p:spPr>
          <a:xfrm>
            <a:off x="9573747" y="2460077"/>
            <a:ext cx="640080" cy="39188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956FE30-1898-19BC-D0A1-1580ED168EB0}"/>
              </a:ext>
            </a:extLst>
          </p:cNvPr>
          <p:cNvSpPr/>
          <p:nvPr/>
        </p:nvSpPr>
        <p:spPr>
          <a:xfrm>
            <a:off x="3647227" y="2460076"/>
            <a:ext cx="640080" cy="39188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  <p:pic>
        <p:nvPicPr>
          <p:cNvPr id="3" name="Content Placeholder 12" descr="A close-up of a microscope&#10;&#10;Description automatically generated">
            <a:extLst>
              <a:ext uri="{FF2B5EF4-FFF2-40B4-BE49-F238E27FC236}">
                <a16:creationId xmlns:a16="http://schemas.microsoft.com/office/drawing/2014/main" id="{7E29F356-230D-AF99-EC81-24D2B2D65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"/>
          <a:stretch>
            <a:fillRect/>
          </a:stretch>
        </p:blipFill>
        <p:spPr>
          <a:xfrm>
            <a:off x="6078751" y="3790517"/>
            <a:ext cx="5811180" cy="2327826"/>
          </a:xfrm>
          <a:prstGeom prst="rect">
            <a:avLst/>
          </a:prstGeom>
          <a:noFill/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BC8F8BB-43CA-3E1D-A186-616D90C9EC70}"/>
              </a:ext>
            </a:extLst>
          </p:cNvPr>
          <p:cNvSpPr/>
          <p:nvPr/>
        </p:nvSpPr>
        <p:spPr>
          <a:xfrm>
            <a:off x="9157174" y="4573465"/>
            <a:ext cx="640080" cy="39188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45598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A007D3-82E5-D17E-542D-77190BB3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</p:spPr>
        <p:txBody>
          <a:bodyPr anchor="t">
            <a:normAutofit/>
          </a:bodyPr>
          <a:lstStyle/>
          <a:p>
            <a:r>
              <a:rPr lang="en-US" sz="2700"/>
              <a:t>Histology</a:t>
            </a:r>
          </a:p>
        </p:txBody>
      </p:sp>
      <p:pic>
        <p:nvPicPr>
          <p:cNvPr id="4" name="Content Placeholder 3" descr="A purple and green cells&#10;&#10;AI-generated content may be incorrect.">
            <a:extLst>
              <a:ext uri="{FF2B5EF4-FFF2-40B4-BE49-F238E27FC236}">
                <a16:creationId xmlns:a16="http://schemas.microsoft.com/office/drawing/2014/main" id="{8FB26A63-59B3-7CD9-746D-5F9114C90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167" r="454" b="17803"/>
          <a:stretch>
            <a:fillRect/>
          </a:stretch>
        </p:blipFill>
        <p:spPr>
          <a:xfrm>
            <a:off x="4417" y="1207052"/>
            <a:ext cx="12176139" cy="4940491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8F8E5-627B-E962-998A-3B098A5A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64" y="6399800"/>
            <a:ext cx="395416" cy="45767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470496-488A-4BE5-86BB-E1915DB0501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3E92E-6C2B-9725-7630-5D8AE95B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 ?</a:t>
            </a:r>
          </a:p>
          <a:p>
            <a:endParaRPr lang="en-US" dirty="0"/>
          </a:p>
          <a:p>
            <a:r>
              <a:rPr lang="en-US" dirty="0"/>
              <a:t>Diagnostic tests 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6B8D3-6429-ADC1-354C-4B743DE7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70496-488A-4BE5-86BB-E1915DB050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958077EC-ACFC-D144-C50D-4F0E49AE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</p:spPr>
        <p:txBody>
          <a:bodyPr/>
          <a:lstStyle/>
          <a:p>
            <a:r>
              <a:rPr lang="en-US">
                <a:cs typeface="Arial"/>
              </a:rPr>
              <a:t>Immunohistochemistry and special stains</a:t>
            </a:r>
            <a:endParaRPr lang="en-US"/>
          </a:p>
        </p:txBody>
      </p:sp>
      <p:pic>
        <p:nvPicPr>
          <p:cNvPr id="17" name="Content Placeholder 16" descr="A close up of a blue and white surface&#10;&#10;Description automatically generated">
            <a:extLst>
              <a:ext uri="{FF2B5EF4-FFF2-40B4-BE49-F238E27FC236}">
                <a16:creationId xmlns:a16="http://schemas.microsoft.com/office/drawing/2014/main" id="{C27BC9D2-3E9D-5A58-14FE-80429BD8C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482" r="-2" b="13851"/>
          <a:stretch/>
        </p:blipFill>
        <p:spPr>
          <a:xfrm>
            <a:off x="6255026" y="1450007"/>
            <a:ext cx="5410200" cy="4648202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1EA39-BA2B-F9EE-A08A-C805114B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64" y="6399800"/>
            <a:ext cx="395416" cy="45767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470496-488A-4BE5-86BB-E1915DB0501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6" name="Content Placeholder 15" descr="A close up of a white surface&#10;&#10;Description automatically generated">
            <a:extLst>
              <a:ext uri="{FF2B5EF4-FFF2-40B4-BE49-F238E27FC236}">
                <a16:creationId xmlns:a16="http://schemas.microsoft.com/office/drawing/2014/main" id="{71CFDA55-8446-8207-4FD8-8213063C64D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rcRect t="19891" r="-2" b="9442"/>
          <a:stretch/>
        </p:blipFill>
        <p:spPr>
          <a:xfrm>
            <a:off x="681385" y="1450007"/>
            <a:ext cx="5410200" cy="4648202"/>
          </a:xfrm>
          <a:noFill/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75E18CC-255A-BD44-74BF-0F409E6CB7B2}"/>
              </a:ext>
            </a:extLst>
          </p:cNvPr>
          <p:cNvSpPr txBox="1">
            <a:spLocks/>
          </p:cNvSpPr>
          <p:nvPr/>
        </p:nvSpPr>
        <p:spPr>
          <a:xfrm>
            <a:off x="683985" y="996043"/>
            <a:ext cx="5410200" cy="4582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"/>
              <a:defRPr sz="1400" b="1" kern="1200" cap="all" spc="3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CD68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4B7B2568-AEA9-9657-1925-C68B5D0844AE}"/>
              </a:ext>
            </a:extLst>
          </p:cNvPr>
          <p:cNvSpPr txBox="1">
            <a:spLocks/>
          </p:cNvSpPr>
          <p:nvPr/>
        </p:nvSpPr>
        <p:spPr>
          <a:xfrm>
            <a:off x="6242956" y="994229"/>
            <a:ext cx="5410200" cy="4582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"/>
              <a:defRPr sz="1400" b="1" kern="1200" cap="all" spc="3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cs typeface="Arial"/>
              </a:rPr>
              <a:t>GMS</a:t>
            </a:r>
          </a:p>
        </p:txBody>
      </p:sp>
    </p:spTree>
    <p:extLst>
      <p:ext uri="{BB962C8B-B14F-4D97-AF65-F5344CB8AC3E}">
        <p14:creationId xmlns:p14="http://schemas.microsoft.com/office/powerpoint/2010/main" val="35745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close up of a marbled surface&#10;&#10;Description automatically generated">
            <a:extLst>
              <a:ext uri="{FF2B5EF4-FFF2-40B4-BE49-F238E27FC236}">
                <a16:creationId xmlns:a16="http://schemas.microsoft.com/office/drawing/2014/main" id="{0E8F3936-0CF1-05C1-728D-2F8D9AE0B9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0" r="37829" b="-40"/>
          <a:stretch/>
        </p:blipFill>
        <p:spPr>
          <a:xfrm>
            <a:off x="6335644" y="1294934"/>
            <a:ext cx="5404963" cy="4663892"/>
          </a:xfrm>
          <a:noFill/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4179789-7A73-E50C-795F-E93E8D23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381000"/>
          </a:xfrm>
        </p:spPr>
        <p:txBody>
          <a:bodyPr/>
          <a:lstStyle/>
          <a:p>
            <a:r>
              <a:rPr lang="en-US"/>
              <a:t>Immunohistochemistry and special stains</a:t>
            </a:r>
          </a:p>
        </p:txBody>
      </p:sp>
      <p:pic>
        <p:nvPicPr>
          <p:cNvPr id="15" name="Content Placeholder 14" descr="A blue and purple cells&#10;&#10;Description automatically generated">
            <a:extLst>
              <a:ext uri="{FF2B5EF4-FFF2-40B4-BE49-F238E27FC236}">
                <a16:creationId xmlns:a16="http://schemas.microsoft.com/office/drawing/2014/main" id="{34B96109-9BA8-26A4-2B90-1243EA637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9862" r="19862"/>
          <a:stretch/>
        </p:blipFill>
        <p:spPr>
          <a:xfrm>
            <a:off x="457200" y="1295398"/>
            <a:ext cx="5410200" cy="4663440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A8FA1-A5D4-D5A0-48FA-5CABB7DF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8264" y="6399800"/>
            <a:ext cx="395416" cy="45767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C470496-488A-4BE5-86BB-E1915DB0501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A604B8B-5008-1D3E-9567-A1EBF8571771}"/>
              </a:ext>
            </a:extLst>
          </p:cNvPr>
          <p:cNvSpPr txBox="1">
            <a:spLocks/>
          </p:cNvSpPr>
          <p:nvPr/>
        </p:nvSpPr>
        <p:spPr>
          <a:xfrm>
            <a:off x="457199" y="1295400"/>
            <a:ext cx="5410200" cy="4582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"/>
              <a:defRPr sz="1400" b="1" kern="1200" cap="all" spc="3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solidFill>
                  <a:schemeClr val="bg1"/>
                </a:solidFill>
              </a:rPr>
              <a:t>Luxol</a:t>
            </a:r>
            <a:r>
              <a:rPr lang="en-US" b="1" dirty="0">
                <a:solidFill>
                  <a:schemeClr val="bg1"/>
                </a:solidFill>
              </a:rPr>
              <a:t> fast blue/H&amp;E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7A80B5C-2C8C-1BF1-8683-2657D9D3A7CE}"/>
              </a:ext>
            </a:extLst>
          </p:cNvPr>
          <p:cNvSpPr txBox="1">
            <a:spLocks/>
          </p:cNvSpPr>
          <p:nvPr/>
        </p:nvSpPr>
        <p:spPr>
          <a:xfrm>
            <a:off x="6335110" y="1294400"/>
            <a:ext cx="5410200" cy="4582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3192" indent="-18288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85750" indent="-28575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"/>
              <a:defRPr sz="1400" b="1" kern="1200" cap="all" spc="3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Neurofilament</a:t>
            </a:r>
          </a:p>
        </p:txBody>
      </p:sp>
    </p:spTree>
    <p:extLst>
      <p:ext uri="{BB962C8B-B14F-4D97-AF65-F5344CB8AC3E}">
        <p14:creationId xmlns:p14="http://schemas.microsoft.com/office/powerpoint/2010/main" val="18571575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MSHS 2 ISMMS">
  <a:themeElements>
    <a:clrScheme name="MSH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AEEF"/>
      </a:accent1>
      <a:accent2>
        <a:srgbClr val="221F72"/>
      </a:accent2>
      <a:accent3>
        <a:srgbClr val="D80B8C"/>
      </a:accent3>
      <a:accent4>
        <a:srgbClr val="7FD6F7"/>
      </a:accent4>
      <a:accent5>
        <a:srgbClr val="908FB8"/>
      </a:accent5>
      <a:accent6>
        <a:srgbClr val="EB85C5"/>
      </a:accent6>
      <a:hlink>
        <a:srgbClr val="221F72"/>
      </a:hlink>
      <a:folHlink>
        <a:srgbClr val="221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TV-10505-MSHS_Presentation_Tmplt_Dec2023" id="{D293D04D-086E-8A4B-98BE-300000147536}" vid="{1307138D-0D79-1F4A-8BE8-2B1F98ED0FAC}"/>
    </a:ext>
  </a:extLst>
</a:theme>
</file>

<file path=ppt/theme/theme2.xml><?xml version="1.0" encoding="utf-8"?>
<a:theme xmlns:a="http://schemas.openxmlformats.org/drawingml/2006/main" name="Office Theme">
  <a:themeElements>
    <a:clrScheme name="MSH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AEEF"/>
      </a:accent1>
      <a:accent2>
        <a:srgbClr val="221F72"/>
      </a:accent2>
      <a:accent3>
        <a:srgbClr val="D80B8C"/>
      </a:accent3>
      <a:accent4>
        <a:srgbClr val="7FD6F7"/>
      </a:accent4>
      <a:accent5>
        <a:srgbClr val="908FB8"/>
      </a:accent5>
      <a:accent6>
        <a:srgbClr val="EB85C5"/>
      </a:accent6>
      <a:hlink>
        <a:srgbClr val="221F72"/>
      </a:hlink>
      <a:folHlink>
        <a:srgbClr val="221F72"/>
      </a:folHlink>
    </a:clrScheme>
    <a:fontScheme name="MSH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SHS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AEEF"/>
      </a:accent1>
      <a:accent2>
        <a:srgbClr val="221F72"/>
      </a:accent2>
      <a:accent3>
        <a:srgbClr val="D80B8C"/>
      </a:accent3>
      <a:accent4>
        <a:srgbClr val="7FD6F7"/>
      </a:accent4>
      <a:accent5>
        <a:srgbClr val="908FB8"/>
      </a:accent5>
      <a:accent6>
        <a:srgbClr val="EB85C5"/>
      </a:accent6>
      <a:hlink>
        <a:srgbClr val="221F72"/>
      </a:hlink>
      <a:folHlink>
        <a:srgbClr val="221F72"/>
      </a:folHlink>
    </a:clrScheme>
    <a:fontScheme name="MSH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CRTV-10505-MSHS_Presentation_Tmplt_Dec2023 (1)</Template>
  <TotalTime>112</TotalTime>
  <Words>705</Words>
  <Application>Microsoft Office PowerPoint</Application>
  <PresentationFormat>Widescreen</PresentationFormat>
  <Paragraphs>127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Courier New</vt:lpstr>
      <vt:lpstr>Wingdings</vt:lpstr>
      <vt:lpstr>MSHS 2 ISMMS</vt:lpstr>
      <vt:lpstr>AANP 66th Annual Diagnostic Slide Session CASE 11</vt:lpstr>
      <vt:lpstr>Clinical information</vt:lpstr>
      <vt:lpstr>MRI findings</vt:lpstr>
      <vt:lpstr>Histology</vt:lpstr>
      <vt:lpstr>Histology</vt:lpstr>
      <vt:lpstr>Histology</vt:lpstr>
      <vt:lpstr>PowerPoint Presentation</vt:lpstr>
      <vt:lpstr>Immunohistochemistry and special stains</vt:lpstr>
      <vt:lpstr>Immunohistochemistry and special stains</vt:lpstr>
      <vt:lpstr>Differential diagnosis</vt:lpstr>
      <vt:lpstr>Infectious Workup</vt:lpstr>
      <vt:lpstr>Additional testing</vt:lpstr>
      <vt:lpstr>Follow up</vt:lpstr>
      <vt:lpstr>Listeria meningoencephalitis</vt:lpstr>
      <vt:lpstr>Conclusion</vt:lpstr>
      <vt:lpstr>References</vt:lpstr>
    </vt:vector>
  </TitlesOfParts>
  <Company>The Mount Sinai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guide (remember to remove this slide from your presentation)</dc:title>
  <dc:creator>Kulumani Mahadevan, Lakshmi Shree</dc:creator>
  <cp:lastModifiedBy>Sarah Porter</cp:lastModifiedBy>
  <cp:revision>61</cp:revision>
  <cp:lastPrinted>2021-08-22T21:46:25Z</cp:lastPrinted>
  <dcterms:created xsi:type="dcterms:W3CDTF">2024-12-23T20:06:29Z</dcterms:created>
  <dcterms:modified xsi:type="dcterms:W3CDTF">2025-06-20T18:54:08Z</dcterms:modified>
</cp:coreProperties>
</file>